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25" r:id="rId1"/>
    <p:sldMasterId id="2147484038" r:id="rId2"/>
    <p:sldMasterId id="2147484050" r:id="rId3"/>
    <p:sldMasterId id="2147484062" r:id="rId4"/>
    <p:sldMasterId id="2147484074" r:id="rId5"/>
  </p:sldMasterIdLst>
  <p:notesMasterIdLst>
    <p:notesMasterId r:id="rId34"/>
  </p:notesMasterIdLst>
  <p:sldIdLst>
    <p:sldId id="324" r:id="rId6"/>
    <p:sldId id="292" r:id="rId7"/>
    <p:sldId id="293" r:id="rId8"/>
    <p:sldId id="294" r:id="rId9"/>
    <p:sldId id="295" r:id="rId10"/>
    <p:sldId id="296" r:id="rId11"/>
    <p:sldId id="326" r:id="rId12"/>
    <p:sldId id="298" r:id="rId13"/>
    <p:sldId id="304" r:id="rId14"/>
    <p:sldId id="299" r:id="rId15"/>
    <p:sldId id="300" r:id="rId16"/>
    <p:sldId id="301" r:id="rId17"/>
    <p:sldId id="302" r:id="rId18"/>
    <p:sldId id="312" r:id="rId19"/>
    <p:sldId id="307" r:id="rId20"/>
    <p:sldId id="305" r:id="rId21"/>
    <p:sldId id="306" r:id="rId22"/>
    <p:sldId id="308" r:id="rId23"/>
    <p:sldId id="313" r:id="rId24"/>
    <p:sldId id="309" r:id="rId25"/>
    <p:sldId id="314" r:id="rId26"/>
    <p:sldId id="315" r:id="rId27"/>
    <p:sldId id="317" r:id="rId28"/>
    <p:sldId id="319" r:id="rId29"/>
    <p:sldId id="325" r:id="rId30"/>
    <p:sldId id="311" r:id="rId31"/>
    <p:sldId id="282" r:id="rId32"/>
    <p:sldId id="32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5" autoAdjust="0"/>
    <p:restoredTop sz="80267"/>
  </p:normalViewPr>
  <p:slideViewPr>
    <p:cSldViewPr snapToGrid="0" snapToObjects="1">
      <p:cViewPr varScale="1">
        <p:scale>
          <a:sx n="92" d="100"/>
          <a:sy n="92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1550-902F-B44B-95CA-FE5BFC5573B9}" type="doc">
      <dgm:prSet loTypeId="urn:microsoft.com/office/officeart/2008/layout/BubblePictureList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B27E72F-63B3-0F40-B0D8-E937FEA955E7}">
      <dgm:prSet phldrT="[Texte]"/>
      <dgm:spPr/>
      <dgm:t>
        <a:bodyPr/>
        <a:lstStyle/>
        <a:p>
          <a:pPr algn="ctr" rtl="0"/>
          <a:r>
            <a:rPr lang="fr-FR" dirty="0"/>
            <a:t>80% of </a:t>
          </a:r>
          <a:r>
            <a:rPr lang="fr-FR" dirty="0" err="1"/>
            <a:t>connected</a:t>
          </a:r>
          <a:r>
            <a:rPr lang="fr-FR" dirty="0"/>
            <a:t> cars in 2020</a:t>
          </a:r>
        </a:p>
      </dgm:t>
    </dgm:pt>
    <dgm:pt modelId="{AC32A934-AC28-1345-898F-62474C384BB6}" type="parTrans" cxnId="{F9A4EE9F-4DC8-CB4B-A38C-CE79E8C9FED5}">
      <dgm:prSet/>
      <dgm:spPr/>
      <dgm:t>
        <a:bodyPr/>
        <a:lstStyle/>
        <a:p>
          <a:endParaRPr lang="fr-FR"/>
        </a:p>
      </dgm:t>
    </dgm:pt>
    <dgm:pt modelId="{06586F42-7FD5-B444-B31C-27945A5838A2}" type="sibTrans" cxnId="{F9A4EE9F-4DC8-CB4B-A38C-CE79E8C9FED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fr-FR"/>
        </a:p>
      </dgm:t>
    </dgm:pt>
    <dgm:pt modelId="{1126716A-641E-9346-8555-91B6765A83AC}">
      <dgm:prSet phldrT="[Texte]"/>
      <dgm:spPr/>
      <dgm:t>
        <a:bodyPr/>
        <a:lstStyle/>
        <a:p>
          <a:pPr rtl="0"/>
          <a:r>
            <a:rPr lang="fr-FR" dirty="0" err="1"/>
            <a:t>Driving</a:t>
          </a:r>
          <a:r>
            <a:rPr lang="fr-FR" dirty="0"/>
            <a:t> Data </a:t>
          </a:r>
          <a:r>
            <a:rPr lang="fr-FR" dirty="0" err="1"/>
            <a:t>can</a:t>
          </a:r>
          <a:r>
            <a:rPr lang="fr-FR" dirty="0"/>
            <a:t> </a:t>
          </a:r>
          <a:r>
            <a:rPr lang="fr-FR" dirty="0" err="1"/>
            <a:t>be</a:t>
          </a:r>
          <a:r>
            <a:rPr lang="fr-FR" dirty="0"/>
            <a:t> </a:t>
          </a:r>
          <a:r>
            <a:rPr lang="fr-FR" dirty="0" err="1"/>
            <a:t>exploited</a:t>
          </a:r>
          <a:r>
            <a:rPr lang="fr-FR" dirty="0"/>
            <a:t> in </a:t>
          </a:r>
          <a:r>
            <a:rPr lang="fr-FR" dirty="0" err="1"/>
            <a:t>many</a:t>
          </a:r>
          <a:r>
            <a:rPr lang="fr-FR" dirty="0"/>
            <a:t> services</a:t>
          </a:r>
        </a:p>
      </dgm:t>
    </dgm:pt>
    <dgm:pt modelId="{3D50FA00-8442-3A4E-A87D-303D7679711A}" type="parTrans" cxnId="{B89F47FC-A111-0646-ABF1-C2BFE8E5CF88}">
      <dgm:prSet/>
      <dgm:spPr/>
      <dgm:t>
        <a:bodyPr/>
        <a:lstStyle/>
        <a:p>
          <a:endParaRPr lang="fr-FR"/>
        </a:p>
      </dgm:t>
    </dgm:pt>
    <dgm:pt modelId="{5DEC7BE4-A66B-5547-9AC8-E6DB3E5AEB60}" type="sibTrans" cxnId="{B89F47FC-A111-0646-ABF1-C2BFE8E5CF8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fr-FR"/>
        </a:p>
      </dgm:t>
    </dgm:pt>
    <dgm:pt modelId="{C58A927B-0034-4248-8742-7FE0B3A263AE}">
      <dgm:prSet phldrT="[Texte]"/>
      <dgm:spPr/>
      <dgm:t>
        <a:bodyPr/>
        <a:lstStyle/>
        <a:p>
          <a:pPr rtl="0"/>
          <a:r>
            <a:rPr lang="fr-FR" dirty="0"/>
            <a:t>Cars </a:t>
          </a:r>
          <a:r>
            <a:rPr lang="fr-FR" dirty="0" err="1"/>
            <a:t>contain</a:t>
          </a:r>
          <a:r>
            <a:rPr lang="fr-FR" dirty="0"/>
            <a:t> more </a:t>
          </a:r>
          <a:r>
            <a:rPr lang="fr-FR" dirty="0" err="1"/>
            <a:t>that</a:t>
          </a:r>
          <a:r>
            <a:rPr lang="fr-FR" dirty="0"/>
            <a:t> 400 </a:t>
          </a:r>
          <a:r>
            <a:rPr lang="fr-FR" dirty="0" err="1"/>
            <a:t>sensors</a:t>
          </a:r>
          <a:endParaRPr lang="fr-FR" dirty="0"/>
        </a:p>
      </dgm:t>
    </dgm:pt>
    <dgm:pt modelId="{FBA53E1B-B748-FA4A-BC55-D8E9AA681C8A}" type="parTrans" cxnId="{703DDA9E-D250-8D4E-8BA3-935FEB9E6DBD}">
      <dgm:prSet/>
      <dgm:spPr/>
      <dgm:t>
        <a:bodyPr/>
        <a:lstStyle/>
        <a:p>
          <a:endParaRPr lang="fr-FR"/>
        </a:p>
      </dgm:t>
    </dgm:pt>
    <dgm:pt modelId="{6A27F12F-7029-5D44-BBFC-D1A6112ACC83}" type="sibTrans" cxnId="{703DDA9E-D250-8D4E-8BA3-935FEB9E6DBD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fr-FR"/>
        </a:p>
      </dgm:t>
    </dgm:pt>
    <dgm:pt modelId="{F3FD6E27-E4E2-064F-9BC2-4464ACB0D761}" type="pres">
      <dgm:prSet presAssocID="{FFD61550-902F-B44B-95CA-FE5BFC5573B9}" presName="Name0" presStyleCnt="0">
        <dgm:presLayoutVars>
          <dgm:chMax val="8"/>
          <dgm:chPref val="8"/>
          <dgm:dir/>
        </dgm:presLayoutVars>
      </dgm:prSet>
      <dgm:spPr/>
    </dgm:pt>
    <dgm:pt modelId="{B769EEA7-F6D0-9E41-8BB3-4A8051F95401}" type="pres">
      <dgm:prSet presAssocID="{8B27E72F-63B3-0F40-B0D8-E937FEA955E7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EF9D763-07A5-C948-AB44-132DF9F14D31}" type="pres">
      <dgm:prSet presAssocID="{8B27E72F-63B3-0F40-B0D8-E937FEA955E7}" presName="image_accent_1" presStyleCnt="0"/>
      <dgm:spPr/>
    </dgm:pt>
    <dgm:pt modelId="{F7AA8B89-9865-FC40-8B16-402A0D235856}" type="pres">
      <dgm:prSet presAssocID="{8B27E72F-63B3-0F40-B0D8-E937FEA955E7}" presName="imageAccentRepeatNode" presStyleLbl="alignNode1" presStyleIdx="0" presStyleCnt="6"/>
      <dgm:spPr/>
    </dgm:pt>
    <dgm:pt modelId="{47C88254-70D7-6B47-BA36-7B26C83F0DD3}" type="pres">
      <dgm:prSet presAssocID="{8B27E72F-63B3-0F40-B0D8-E937FEA955E7}" presName="accent_1" presStyleLbl="alignNode1" presStyleIdx="1" presStyleCnt="6"/>
      <dgm:spPr/>
    </dgm:pt>
    <dgm:pt modelId="{8CFEC76D-71BE-AD42-8BD8-61E27C104861}" type="pres">
      <dgm:prSet presAssocID="{06586F42-7FD5-B444-B31C-27945A5838A2}" presName="image_1" presStyleCnt="0"/>
      <dgm:spPr/>
    </dgm:pt>
    <dgm:pt modelId="{C1E1C15B-3527-6141-98DF-5985F4683715}" type="pres">
      <dgm:prSet presAssocID="{06586F42-7FD5-B444-B31C-27945A5838A2}" presName="imageRepeatNode" presStyleLbl="fgImgPlace1" presStyleIdx="0" presStyleCnt="3"/>
      <dgm:spPr/>
    </dgm:pt>
    <dgm:pt modelId="{DE697780-EAB2-3241-92A3-A8013E09FDC4}" type="pres">
      <dgm:prSet presAssocID="{1126716A-641E-9346-8555-91B6765A83A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D0126D6-FB70-A841-B0E0-524542466F02}" type="pres">
      <dgm:prSet presAssocID="{1126716A-641E-9346-8555-91B6765A83AC}" presName="image_accent_2" presStyleCnt="0"/>
      <dgm:spPr/>
    </dgm:pt>
    <dgm:pt modelId="{49469289-526B-3E4C-81BD-D0242D8266A4}" type="pres">
      <dgm:prSet presAssocID="{1126716A-641E-9346-8555-91B6765A83AC}" presName="imageAccentRepeatNode" presStyleLbl="alignNode1" presStyleIdx="2" presStyleCnt="6"/>
      <dgm:spPr/>
    </dgm:pt>
    <dgm:pt modelId="{8290780E-CB31-5649-9241-E2D0C690A8C0}" type="pres">
      <dgm:prSet presAssocID="{5DEC7BE4-A66B-5547-9AC8-E6DB3E5AEB60}" presName="image_2" presStyleCnt="0"/>
      <dgm:spPr/>
    </dgm:pt>
    <dgm:pt modelId="{6F88AE12-25FC-6341-B3A6-E85EA76D14AC}" type="pres">
      <dgm:prSet presAssocID="{5DEC7BE4-A66B-5547-9AC8-E6DB3E5AEB60}" presName="imageRepeatNode" presStyleLbl="fgImgPlace1" presStyleIdx="1" presStyleCnt="3"/>
      <dgm:spPr/>
    </dgm:pt>
    <dgm:pt modelId="{CF4F875E-3DBF-2548-9810-4E15C6C9BACC}" type="pres">
      <dgm:prSet presAssocID="{C58A927B-0034-4248-8742-7FE0B3A263AE}" presName="image_accent_3" presStyleCnt="0"/>
      <dgm:spPr/>
    </dgm:pt>
    <dgm:pt modelId="{7483417A-9485-A849-B33F-8EB858E3CAC8}" type="pres">
      <dgm:prSet presAssocID="{C58A927B-0034-4248-8742-7FE0B3A263AE}" presName="imageAccentRepeatNode" presStyleLbl="alignNode1" presStyleIdx="3" presStyleCnt="6"/>
      <dgm:spPr/>
    </dgm:pt>
    <dgm:pt modelId="{47E2AE72-F3F8-A344-9077-6AE8FC1F8FFA}" type="pres">
      <dgm:prSet presAssocID="{C58A927B-0034-4248-8742-7FE0B3A263AE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CC58C83-5191-2646-9372-92D3B7A15184}" type="pres">
      <dgm:prSet presAssocID="{C58A927B-0034-4248-8742-7FE0B3A263AE}" presName="accent_2" presStyleLbl="alignNode1" presStyleIdx="4" presStyleCnt="6"/>
      <dgm:spPr/>
    </dgm:pt>
    <dgm:pt modelId="{43E0750B-337A-834F-9FF4-7FE5C31988E7}" type="pres">
      <dgm:prSet presAssocID="{C58A927B-0034-4248-8742-7FE0B3A263AE}" presName="accent_3" presStyleLbl="alignNode1" presStyleIdx="5" presStyleCnt="6"/>
      <dgm:spPr/>
    </dgm:pt>
    <dgm:pt modelId="{8EADEB08-08E7-8243-904A-F41918DA8FDA}" type="pres">
      <dgm:prSet presAssocID="{6A27F12F-7029-5D44-BBFC-D1A6112ACC83}" presName="image_3" presStyleCnt="0"/>
      <dgm:spPr/>
    </dgm:pt>
    <dgm:pt modelId="{CE39F187-3E29-CC4E-97F3-E928BB5E575D}" type="pres">
      <dgm:prSet presAssocID="{6A27F12F-7029-5D44-BBFC-D1A6112ACC83}" presName="imageRepeatNode" presStyleLbl="fgImgPlace1" presStyleIdx="2" presStyleCnt="3"/>
      <dgm:spPr/>
    </dgm:pt>
  </dgm:ptLst>
  <dgm:cxnLst>
    <dgm:cxn modelId="{25271A5C-40A8-4347-BE36-65A63F474DD0}" type="presOf" srcId="{6A27F12F-7029-5D44-BBFC-D1A6112ACC83}" destId="{CE39F187-3E29-CC4E-97F3-E928BB5E575D}" srcOrd="0" destOrd="0" presId="urn:microsoft.com/office/officeart/2008/layout/BubblePictureList"/>
    <dgm:cxn modelId="{4A8BF191-EF9D-4F87-8F57-6E30A2050E87}" type="presOf" srcId="{8B27E72F-63B3-0F40-B0D8-E937FEA955E7}" destId="{B769EEA7-F6D0-9E41-8BB3-4A8051F95401}" srcOrd="0" destOrd="0" presId="urn:microsoft.com/office/officeart/2008/layout/BubblePictureList"/>
    <dgm:cxn modelId="{024CE598-5B8B-47B7-8407-D568FAFAE477}" type="presOf" srcId="{FFD61550-902F-B44B-95CA-FE5BFC5573B9}" destId="{F3FD6E27-E4E2-064F-9BC2-4464ACB0D761}" srcOrd="0" destOrd="0" presId="urn:microsoft.com/office/officeart/2008/layout/BubblePictureList"/>
    <dgm:cxn modelId="{703DDA9E-D250-8D4E-8BA3-935FEB9E6DBD}" srcId="{FFD61550-902F-B44B-95CA-FE5BFC5573B9}" destId="{C58A927B-0034-4248-8742-7FE0B3A263AE}" srcOrd="2" destOrd="0" parTransId="{FBA53E1B-B748-FA4A-BC55-D8E9AA681C8A}" sibTransId="{6A27F12F-7029-5D44-BBFC-D1A6112ACC83}"/>
    <dgm:cxn modelId="{F9A4EE9F-4DC8-CB4B-A38C-CE79E8C9FED5}" srcId="{FFD61550-902F-B44B-95CA-FE5BFC5573B9}" destId="{8B27E72F-63B3-0F40-B0D8-E937FEA955E7}" srcOrd="0" destOrd="0" parTransId="{AC32A934-AC28-1345-898F-62474C384BB6}" sibTransId="{06586F42-7FD5-B444-B31C-27945A5838A2}"/>
    <dgm:cxn modelId="{48B519A4-168E-443D-AB62-53C093D3A8CA}" type="presOf" srcId="{06586F42-7FD5-B444-B31C-27945A5838A2}" destId="{C1E1C15B-3527-6141-98DF-5985F4683715}" srcOrd="0" destOrd="0" presId="urn:microsoft.com/office/officeart/2008/layout/BubblePictureList"/>
    <dgm:cxn modelId="{10E3ACBC-B522-4AA2-AE11-FE145E49C398}" type="presOf" srcId="{5DEC7BE4-A66B-5547-9AC8-E6DB3E5AEB60}" destId="{6F88AE12-25FC-6341-B3A6-E85EA76D14AC}" srcOrd="0" destOrd="0" presId="urn:microsoft.com/office/officeart/2008/layout/BubblePictureList"/>
    <dgm:cxn modelId="{9D538ECB-F5B6-4D94-AB54-69DC1485B83A}" type="presOf" srcId="{1126716A-641E-9346-8555-91B6765A83AC}" destId="{DE697780-EAB2-3241-92A3-A8013E09FDC4}" srcOrd="0" destOrd="0" presId="urn:microsoft.com/office/officeart/2008/layout/BubblePictureList"/>
    <dgm:cxn modelId="{0243F9D5-07A0-48C4-8E62-6A1E84AED3A7}" type="presOf" srcId="{C58A927B-0034-4248-8742-7FE0B3A263AE}" destId="{47E2AE72-F3F8-A344-9077-6AE8FC1F8FFA}" srcOrd="0" destOrd="0" presId="urn:microsoft.com/office/officeart/2008/layout/BubblePictureList"/>
    <dgm:cxn modelId="{B89F47FC-A111-0646-ABF1-C2BFE8E5CF88}" srcId="{FFD61550-902F-B44B-95CA-FE5BFC5573B9}" destId="{1126716A-641E-9346-8555-91B6765A83AC}" srcOrd="1" destOrd="0" parTransId="{3D50FA00-8442-3A4E-A87D-303D7679711A}" sibTransId="{5DEC7BE4-A66B-5547-9AC8-E6DB3E5AEB60}"/>
    <dgm:cxn modelId="{17B7B94B-890D-428C-99CC-323808A70D43}" type="presParOf" srcId="{F3FD6E27-E4E2-064F-9BC2-4464ACB0D761}" destId="{B769EEA7-F6D0-9E41-8BB3-4A8051F95401}" srcOrd="0" destOrd="0" presId="urn:microsoft.com/office/officeart/2008/layout/BubblePictureList"/>
    <dgm:cxn modelId="{18E811B2-E26A-4FEF-B4B6-23522864E7DD}" type="presParOf" srcId="{F3FD6E27-E4E2-064F-9BC2-4464ACB0D761}" destId="{1EF9D763-07A5-C948-AB44-132DF9F14D31}" srcOrd="1" destOrd="0" presId="urn:microsoft.com/office/officeart/2008/layout/BubblePictureList"/>
    <dgm:cxn modelId="{8CA7B847-8539-4E44-A1E3-0117B90591E6}" type="presParOf" srcId="{1EF9D763-07A5-C948-AB44-132DF9F14D31}" destId="{F7AA8B89-9865-FC40-8B16-402A0D235856}" srcOrd="0" destOrd="0" presId="urn:microsoft.com/office/officeart/2008/layout/BubblePictureList"/>
    <dgm:cxn modelId="{967941B7-03F1-4157-BDF9-F3D7CBC09AE3}" type="presParOf" srcId="{F3FD6E27-E4E2-064F-9BC2-4464ACB0D761}" destId="{47C88254-70D7-6B47-BA36-7B26C83F0DD3}" srcOrd="2" destOrd="0" presId="urn:microsoft.com/office/officeart/2008/layout/BubblePictureList"/>
    <dgm:cxn modelId="{805804BB-4E2D-4E9F-9BB8-286433131925}" type="presParOf" srcId="{F3FD6E27-E4E2-064F-9BC2-4464ACB0D761}" destId="{8CFEC76D-71BE-AD42-8BD8-61E27C104861}" srcOrd="3" destOrd="0" presId="urn:microsoft.com/office/officeart/2008/layout/BubblePictureList"/>
    <dgm:cxn modelId="{BD8B54FE-7948-4313-AF5B-288ADB2143AD}" type="presParOf" srcId="{8CFEC76D-71BE-AD42-8BD8-61E27C104861}" destId="{C1E1C15B-3527-6141-98DF-5985F4683715}" srcOrd="0" destOrd="0" presId="urn:microsoft.com/office/officeart/2008/layout/BubblePictureList"/>
    <dgm:cxn modelId="{AD9DD440-CB2D-4264-94D7-30F57AA6F681}" type="presParOf" srcId="{F3FD6E27-E4E2-064F-9BC2-4464ACB0D761}" destId="{DE697780-EAB2-3241-92A3-A8013E09FDC4}" srcOrd="4" destOrd="0" presId="urn:microsoft.com/office/officeart/2008/layout/BubblePictureList"/>
    <dgm:cxn modelId="{7358F36B-2F61-4CA0-A132-8FB8F73A02F8}" type="presParOf" srcId="{F3FD6E27-E4E2-064F-9BC2-4464ACB0D761}" destId="{BD0126D6-FB70-A841-B0E0-524542466F02}" srcOrd="5" destOrd="0" presId="urn:microsoft.com/office/officeart/2008/layout/BubblePictureList"/>
    <dgm:cxn modelId="{C5584A09-2662-47D6-8421-778DC4DCCC1B}" type="presParOf" srcId="{BD0126D6-FB70-A841-B0E0-524542466F02}" destId="{49469289-526B-3E4C-81BD-D0242D8266A4}" srcOrd="0" destOrd="0" presId="urn:microsoft.com/office/officeart/2008/layout/BubblePictureList"/>
    <dgm:cxn modelId="{20F3355B-DB92-4B5A-8474-7E13626DCD27}" type="presParOf" srcId="{F3FD6E27-E4E2-064F-9BC2-4464ACB0D761}" destId="{8290780E-CB31-5649-9241-E2D0C690A8C0}" srcOrd="6" destOrd="0" presId="urn:microsoft.com/office/officeart/2008/layout/BubblePictureList"/>
    <dgm:cxn modelId="{7447ABEE-58DC-4307-837A-20574503FA77}" type="presParOf" srcId="{8290780E-CB31-5649-9241-E2D0C690A8C0}" destId="{6F88AE12-25FC-6341-B3A6-E85EA76D14AC}" srcOrd="0" destOrd="0" presId="urn:microsoft.com/office/officeart/2008/layout/BubblePictureList"/>
    <dgm:cxn modelId="{45CD3262-B514-419E-AC97-202442D34E6E}" type="presParOf" srcId="{F3FD6E27-E4E2-064F-9BC2-4464ACB0D761}" destId="{CF4F875E-3DBF-2548-9810-4E15C6C9BACC}" srcOrd="7" destOrd="0" presId="urn:microsoft.com/office/officeart/2008/layout/BubblePictureList"/>
    <dgm:cxn modelId="{265BA8FE-188A-4990-B864-A4EA83E79C00}" type="presParOf" srcId="{CF4F875E-3DBF-2548-9810-4E15C6C9BACC}" destId="{7483417A-9485-A849-B33F-8EB858E3CAC8}" srcOrd="0" destOrd="0" presId="urn:microsoft.com/office/officeart/2008/layout/BubblePictureList"/>
    <dgm:cxn modelId="{681D1B73-5104-4047-9155-A4868BFE5771}" type="presParOf" srcId="{F3FD6E27-E4E2-064F-9BC2-4464ACB0D761}" destId="{47E2AE72-F3F8-A344-9077-6AE8FC1F8FFA}" srcOrd="8" destOrd="0" presId="urn:microsoft.com/office/officeart/2008/layout/BubblePictureList"/>
    <dgm:cxn modelId="{91849242-9923-479D-B576-C0EF0C2F0BC0}" type="presParOf" srcId="{F3FD6E27-E4E2-064F-9BC2-4464ACB0D761}" destId="{0CC58C83-5191-2646-9372-92D3B7A15184}" srcOrd="9" destOrd="0" presId="urn:microsoft.com/office/officeart/2008/layout/BubblePictureList"/>
    <dgm:cxn modelId="{5952F254-757F-44F7-B0A7-FE754653AFDA}" type="presParOf" srcId="{F3FD6E27-E4E2-064F-9BC2-4464ACB0D761}" destId="{43E0750B-337A-834F-9FF4-7FE5C31988E7}" srcOrd="10" destOrd="0" presId="urn:microsoft.com/office/officeart/2008/layout/BubblePictureList"/>
    <dgm:cxn modelId="{5C06E5BD-DD94-4B18-9597-859EB857C019}" type="presParOf" srcId="{F3FD6E27-E4E2-064F-9BC2-4464ACB0D761}" destId="{8EADEB08-08E7-8243-904A-F41918DA8FDA}" srcOrd="11" destOrd="0" presId="urn:microsoft.com/office/officeart/2008/layout/BubblePictureList"/>
    <dgm:cxn modelId="{64EE31B1-3C2B-47D6-8970-5C611BAC8CA0}" type="presParOf" srcId="{8EADEB08-08E7-8243-904A-F41918DA8FDA}" destId="{CE39F187-3E29-CC4E-97F3-E928BB5E575D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1FE6A1-39CD-E64E-9DE7-3055AF9256DC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43EE673-42B3-7543-A17C-C0F56B9536A3}">
      <dgm:prSet phldrT="[Texte]" custT="1"/>
      <dgm:spPr/>
      <dgm:t>
        <a:bodyPr/>
        <a:lstStyle/>
        <a:p>
          <a:r>
            <a:rPr lang="fr-FR" sz="2800" dirty="0"/>
            <a:t>Driver identification and </a:t>
          </a:r>
          <a:r>
            <a:rPr lang="fr-FR" sz="2800" dirty="0" err="1"/>
            <a:t>fingerprinting</a:t>
          </a:r>
          <a:r>
            <a:rPr lang="fr-FR" sz="2800" dirty="0"/>
            <a:t> </a:t>
          </a:r>
          <a:r>
            <a:rPr lang="fr-FR" sz="2800" dirty="0" err="1"/>
            <a:t>is</a:t>
          </a:r>
          <a:r>
            <a:rPr lang="fr-FR" sz="2800" dirty="0"/>
            <a:t> the </a:t>
          </a:r>
          <a:r>
            <a:rPr lang="fr-FR" sz="2800" dirty="0" err="1"/>
            <a:t>ability</a:t>
          </a:r>
          <a:r>
            <a:rPr lang="fr-FR" sz="2800" dirty="0"/>
            <a:t> of </a:t>
          </a:r>
          <a:r>
            <a:rPr lang="fr-FR" sz="2800" dirty="0" err="1"/>
            <a:t>detecting</a:t>
          </a:r>
          <a:r>
            <a:rPr lang="fr-FR" sz="2800" dirty="0"/>
            <a:t> </a:t>
          </a:r>
          <a:r>
            <a:rPr lang="fr-FR" sz="2800" dirty="0" err="1"/>
            <a:t>who</a:t>
          </a:r>
          <a:r>
            <a:rPr lang="fr-FR" sz="2800" dirty="0"/>
            <a:t> </a:t>
          </a:r>
          <a:r>
            <a:rPr lang="fr-FR" sz="2800" dirty="0" err="1"/>
            <a:t>is</a:t>
          </a:r>
          <a:r>
            <a:rPr lang="fr-FR" sz="2800" dirty="0"/>
            <a:t> </a:t>
          </a:r>
          <a:r>
            <a:rPr lang="fr-FR" sz="2800" dirty="0" err="1"/>
            <a:t>behind</a:t>
          </a:r>
          <a:r>
            <a:rPr lang="fr-FR" sz="2800" dirty="0"/>
            <a:t> the </a:t>
          </a:r>
          <a:r>
            <a:rPr lang="fr-FR" sz="2800" dirty="0" err="1"/>
            <a:t>wheel</a:t>
          </a:r>
          <a:r>
            <a:rPr lang="fr-FR" sz="2800" dirty="0"/>
            <a:t> </a:t>
          </a:r>
          <a:r>
            <a:rPr lang="fr-FR" sz="2800" dirty="0" err="1"/>
            <a:t>without</a:t>
          </a:r>
          <a:r>
            <a:rPr lang="fr-FR" sz="2800" dirty="0"/>
            <a:t> </a:t>
          </a:r>
          <a:r>
            <a:rPr lang="fr-FR" sz="2800" dirty="0" err="1"/>
            <a:t>using</a:t>
          </a:r>
          <a:r>
            <a:rPr lang="fr-FR" sz="2800" dirty="0"/>
            <a:t> cameras.</a:t>
          </a:r>
        </a:p>
      </dgm:t>
    </dgm:pt>
    <dgm:pt modelId="{626C27F6-BE8E-9541-A889-2DB9434581F6}" type="parTrans" cxnId="{49256EED-FDB6-9146-A1BE-DDBC92932700}">
      <dgm:prSet/>
      <dgm:spPr/>
      <dgm:t>
        <a:bodyPr/>
        <a:lstStyle/>
        <a:p>
          <a:endParaRPr lang="fr-FR"/>
        </a:p>
      </dgm:t>
    </dgm:pt>
    <dgm:pt modelId="{0F7F8C7E-55C7-224B-BB42-5F2E1CC22478}" type="sibTrans" cxnId="{49256EED-FDB6-9146-A1BE-DDBC92932700}">
      <dgm:prSet/>
      <dgm:spPr/>
      <dgm:t>
        <a:bodyPr/>
        <a:lstStyle/>
        <a:p>
          <a:endParaRPr lang="fr-FR"/>
        </a:p>
      </dgm:t>
    </dgm:pt>
    <dgm:pt modelId="{CE995575-FA83-0744-B2F0-8A304C52CFBE}">
      <dgm:prSet phldrT="[Texte]"/>
      <dgm:spPr/>
      <dgm:t>
        <a:bodyPr/>
        <a:lstStyle/>
        <a:p>
          <a:r>
            <a:rPr lang="fr-FR" dirty="0"/>
            <a:t>WHY IDENTIFING A DRIVER ?</a:t>
          </a:r>
        </a:p>
      </dgm:t>
    </dgm:pt>
    <dgm:pt modelId="{3BE48AAE-B8B3-3B4D-901E-EF7DECDEC2EF}" type="parTrans" cxnId="{A78B17C0-B650-244C-85C3-18FFB868C278}">
      <dgm:prSet/>
      <dgm:spPr/>
      <dgm:t>
        <a:bodyPr/>
        <a:lstStyle/>
        <a:p>
          <a:endParaRPr lang="fr-FR"/>
        </a:p>
      </dgm:t>
    </dgm:pt>
    <dgm:pt modelId="{D7A043B1-1CE2-FE4D-998E-556196B4AAFF}" type="sibTrans" cxnId="{A78B17C0-B650-244C-85C3-18FFB868C278}">
      <dgm:prSet/>
      <dgm:spPr/>
      <dgm:t>
        <a:bodyPr/>
        <a:lstStyle/>
        <a:p>
          <a:endParaRPr lang="fr-FR"/>
        </a:p>
      </dgm:t>
    </dgm:pt>
    <dgm:pt modelId="{318E3D99-958C-C147-A5ED-27C511163FDA}">
      <dgm:prSet/>
      <dgm:spPr/>
      <dgm:t>
        <a:bodyPr/>
        <a:lstStyle/>
        <a:p>
          <a:r>
            <a:rPr lang="fr-FR" dirty="0"/>
            <a:t>Smart </a:t>
          </a:r>
          <a:r>
            <a:rPr lang="fr-FR" dirty="0" err="1"/>
            <a:t>Cities</a:t>
          </a:r>
          <a:r>
            <a:rPr lang="fr-FR" dirty="0"/>
            <a:t>
</a:t>
          </a:r>
          <a:r>
            <a:rPr lang="fr-FR" dirty="0" err="1"/>
            <a:t>Insurance</a:t>
          </a:r>
          <a:r>
            <a:rPr lang="fr-FR" dirty="0"/>
            <a:t>
Security, Anti-</a:t>
          </a:r>
          <a:r>
            <a:rPr lang="fr-FR" dirty="0" err="1"/>
            <a:t>thief</a:t>
          </a:r>
          <a:r>
            <a:rPr lang="fr-FR" dirty="0"/>
            <a:t>
Healthcare</a:t>
          </a:r>
        </a:p>
      </dgm:t>
    </dgm:pt>
    <dgm:pt modelId="{1D0030AA-9BC0-BE42-8E7E-588BDC741AFB}" type="parTrans" cxnId="{D2E6499D-3E8A-8048-8DEF-B4096852DA30}">
      <dgm:prSet/>
      <dgm:spPr/>
      <dgm:t>
        <a:bodyPr/>
        <a:lstStyle/>
        <a:p>
          <a:endParaRPr lang="fr-FR"/>
        </a:p>
      </dgm:t>
    </dgm:pt>
    <dgm:pt modelId="{BB01BB5E-5127-2240-9264-ECBC3A72CB0F}" type="sibTrans" cxnId="{D2E6499D-3E8A-8048-8DEF-B4096852DA30}">
      <dgm:prSet/>
      <dgm:spPr/>
      <dgm:t>
        <a:bodyPr/>
        <a:lstStyle/>
        <a:p>
          <a:endParaRPr lang="fr-FR"/>
        </a:p>
      </dgm:t>
    </dgm:pt>
    <dgm:pt modelId="{41E8CF0B-413E-6F4E-BB89-67A050E6D262}">
      <dgm:prSet phldrT="[Texte]"/>
      <dgm:spPr/>
      <dgm:t>
        <a:bodyPr/>
        <a:lstStyle/>
        <a:p>
          <a:pPr rtl="0">
            <a:buNone/>
          </a:pPr>
          <a:endParaRPr lang="fr-FR" sz="2000" dirty="0"/>
        </a:p>
      </dgm:t>
    </dgm:pt>
    <dgm:pt modelId="{9F710E39-16FC-C448-9F25-3EBC889C04CC}" type="parTrans" cxnId="{EC29472D-79DE-8246-9B21-973533552481}">
      <dgm:prSet/>
      <dgm:spPr/>
      <dgm:t>
        <a:bodyPr/>
        <a:lstStyle/>
        <a:p>
          <a:endParaRPr lang="fr-FR"/>
        </a:p>
      </dgm:t>
    </dgm:pt>
    <dgm:pt modelId="{7B4166BE-E55A-5B49-B3CD-6B66A09C79BE}" type="sibTrans" cxnId="{EC29472D-79DE-8246-9B21-973533552481}">
      <dgm:prSet/>
      <dgm:spPr/>
      <dgm:t>
        <a:bodyPr/>
        <a:lstStyle/>
        <a:p>
          <a:endParaRPr lang="fr-FR"/>
        </a:p>
      </dgm:t>
    </dgm:pt>
    <dgm:pt modelId="{089D87E3-4134-2C45-8D02-B8F225521262}" type="pres">
      <dgm:prSet presAssocID="{291FE6A1-39CD-E64E-9DE7-3055AF9256DC}" presName="linear" presStyleCnt="0">
        <dgm:presLayoutVars>
          <dgm:animLvl val="lvl"/>
          <dgm:resizeHandles val="exact"/>
        </dgm:presLayoutVars>
      </dgm:prSet>
      <dgm:spPr/>
    </dgm:pt>
    <dgm:pt modelId="{F41104C8-88E1-2E4E-85ED-E521E7E780ED}" type="pres">
      <dgm:prSet presAssocID="{843EE673-42B3-7543-A17C-C0F56B9536A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CEB846-B87C-5E43-BF04-695DD9AF1512}" type="pres">
      <dgm:prSet presAssocID="{843EE673-42B3-7543-A17C-C0F56B9536A3}" presName="childText" presStyleLbl="revTx" presStyleIdx="0" presStyleCnt="2">
        <dgm:presLayoutVars>
          <dgm:bulletEnabled val="1"/>
        </dgm:presLayoutVars>
      </dgm:prSet>
      <dgm:spPr/>
    </dgm:pt>
    <dgm:pt modelId="{23F326F7-089C-F74F-8E7D-229D9ED15379}" type="pres">
      <dgm:prSet presAssocID="{CE995575-FA83-0744-B2F0-8A304C52CF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EEF36EC-7D76-4741-9122-CE06DE2ED304}" type="pres">
      <dgm:prSet presAssocID="{CE995575-FA83-0744-B2F0-8A304C52CFB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E31304-1DA2-4C70-B824-69D3E419B87B}" type="presOf" srcId="{843EE673-42B3-7543-A17C-C0F56B9536A3}" destId="{F41104C8-88E1-2E4E-85ED-E521E7E780ED}" srcOrd="0" destOrd="0" presId="urn:microsoft.com/office/officeart/2005/8/layout/vList2"/>
    <dgm:cxn modelId="{2F0B8126-6A20-4428-B9A1-F2907D704239}" type="presOf" srcId="{318E3D99-958C-C147-A5ED-27C511163FDA}" destId="{EEEF36EC-7D76-4741-9122-CE06DE2ED304}" srcOrd="0" destOrd="0" presId="urn:microsoft.com/office/officeart/2005/8/layout/vList2"/>
    <dgm:cxn modelId="{EC29472D-79DE-8246-9B21-973533552481}" srcId="{843EE673-42B3-7543-A17C-C0F56B9536A3}" destId="{41E8CF0B-413E-6F4E-BB89-67A050E6D262}" srcOrd="0" destOrd="0" parTransId="{9F710E39-16FC-C448-9F25-3EBC889C04CC}" sibTransId="{7B4166BE-E55A-5B49-B3CD-6B66A09C79BE}"/>
    <dgm:cxn modelId="{89F0274C-80E7-4352-82D9-32AB4E0A8CAA}" type="presOf" srcId="{41E8CF0B-413E-6F4E-BB89-67A050E6D262}" destId="{13CEB846-B87C-5E43-BF04-695DD9AF1512}" srcOrd="0" destOrd="0" presId="urn:microsoft.com/office/officeart/2005/8/layout/vList2"/>
    <dgm:cxn modelId="{D2E6499D-3E8A-8048-8DEF-B4096852DA30}" srcId="{CE995575-FA83-0744-B2F0-8A304C52CFBE}" destId="{318E3D99-958C-C147-A5ED-27C511163FDA}" srcOrd="0" destOrd="0" parTransId="{1D0030AA-9BC0-BE42-8E7E-588BDC741AFB}" sibTransId="{BB01BB5E-5127-2240-9264-ECBC3A72CB0F}"/>
    <dgm:cxn modelId="{7B2D4CBE-B165-4170-8863-14D15FCA6998}" type="presOf" srcId="{CE995575-FA83-0744-B2F0-8A304C52CFBE}" destId="{23F326F7-089C-F74F-8E7D-229D9ED15379}" srcOrd="0" destOrd="0" presId="urn:microsoft.com/office/officeart/2005/8/layout/vList2"/>
    <dgm:cxn modelId="{A78B17C0-B650-244C-85C3-18FFB868C278}" srcId="{291FE6A1-39CD-E64E-9DE7-3055AF9256DC}" destId="{CE995575-FA83-0744-B2F0-8A304C52CFBE}" srcOrd="1" destOrd="0" parTransId="{3BE48AAE-B8B3-3B4D-901E-EF7DECDEC2EF}" sibTransId="{D7A043B1-1CE2-FE4D-998E-556196B4AAFF}"/>
    <dgm:cxn modelId="{49256EED-FDB6-9146-A1BE-DDBC92932700}" srcId="{291FE6A1-39CD-E64E-9DE7-3055AF9256DC}" destId="{843EE673-42B3-7543-A17C-C0F56B9536A3}" srcOrd="0" destOrd="0" parTransId="{626C27F6-BE8E-9541-A889-2DB9434581F6}" sibTransId="{0F7F8C7E-55C7-224B-BB42-5F2E1CC22478}"/>
    <dgm:cxn modelId="{F9EF9BF0-D44E-4DC2-B614-1B41A06DFA12}" type="presOf" srcId="{291FE6A1-39CD-E64E-9DE7-3055AF9256DC}" destId="{089D87E3-4134-2C45-8D02-B8F225521262}" srcOrd="0" destOrd="0" presId="urn:microsoft.com/office/officeart/2005/8/layout/vList2"/>
    <dgm:cxn modelId="{A9E310A7-3AF1-4975-883D-49AB63048E2D}" type="presParOf" srcId="{089D87E3-4134-2C45-8D02-B8F225521262}" destId="{F41104C8-88E1-2E4E-85ED-E521E7E780ED}" srcOrd="0" destOrd="0" presId="urn:microsoft.com/office/officeart/2005/8/layout/vList2"/>
    <dgm:cxn modelId="{C2A01F7D-51A4-4433-BFBF-C20C5A1E7620}" type="presParOf" srcId="{089D87E3-4134-2C45-8D02-B8F225521262}" destId="{13CEB846-B87C-5E43-BF04-695DD9AF1512}" srcOrd="1" destOrd="0" presId="urn:microsoft.com/office/officeart/2005/8/layout/vList2"/>
    <dgm:cxn modelId="{E36C1E21-7915-4369-8858-F89210973964}" type="presParOf" srcId="{089D87E3-4134-2C45-8D02-B8F225521262}" destId="{23F326F7-089C-F74F-8E7D-229D9ED15379}" srcOrd="2" destOrd="0" presId="urn:microsoft.com/office/officeart/2005/8/layout/vList2"/>
    <dgm:cxn modelId="{BF7FD726-8EE9-493C-84F0-04BECA3EE89C}" type="presParOf" srcId="{089D87E3-4134-2C45-8D02-B8F225521262}" destId="{EEEF36EC-7D76-4741-9122-CE06DE2ED30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A8B89-9865-FC40-8B16-402A0D235856}">
      <dsp:nvSpPr>
        <dsp:cNvPr id="0" name=""/>
        <dsp:cNvSpPr/>
      </dsp:nvSpPr>
      <dsp:spPr>
        <a:xfrm>
          <a:off x="2490094" y="2308071"/>
          <a:ext cx="2517434" cy="25178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88254-70D7-6B47-BA36-7B26C83F0DD3}">
      <dsp:nvSpPr>
        <dsp:cNvPr id="0" name=""/>
        <dsp:cNvSpPr/>
      </dsp:nvSpPr>
      <dsp:spPr>
        <a:xfrm>
          <a:off x="4095826" y="453894"/>
          <a:ext cx="747659" cy="74717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1C15B-3527-6141-98DF-5985F4683715}">
      <dsp:nvSpPr>
        <dsp:cNvPr id="0" name=""/>
        <dsp:cNvSpPr/>
      </dsp:nvSpPr>
      <dsp:spPr>
        <a:xfrm>
          <a:off x="2586837" y="2404692"/>
          <a:ext cx="2324999" cy="23246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69289-526B-3E4C-81BD-D0242D8266A4}">
      <dsp:nvSpPr>
        <dsp:cNvPr id="0" name=""/>
        <dsp:cNvSpPr/>
      </dsp:nvSpPr>
      <dsp:spPr>
        <a:xfrm>
          <a:off x="5190500" y="2783747"/>
          <a:ext cx="1317604" cy="1317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8AE12-25FC-6341-B3A6-E85EA76D14AC}">
      <dsp:nvSpPr>
        <dsp:cNvPr id="0" name=""/>
        <dsp:cNvSpPr/>
      </dsp:nvSpPr>
      <dsp:spPr>
        <a:xfrm>
          <a:off x="5268315" y="2861569"/>
          <a:ext cx="1161973" cy="116208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3417A-9485-A849-B33F-8EB858E3CAC8}">
      <dsp:nvSpPr>
        <dsp:cNvPr id="0" name=""/>
        <dsp:cNvSpPr/>
      </dsp:nvSpPr>
      <dsp:spPr>
        <a:xfrm>
          <a:off x="4675235" y="924324"/>
          <a:ext cx="1688805" cy="16893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58C83-5191-2646-9372-92D3B7A15184}">
      <dsp:nvSpPr>
        <dsp:cNvPr id="0" name=""/>
        <dsp:cNvSpPr/>
      </dsp:nvSpPr>
      <dsp:spPr>
        <a:xfrm>
          <a:off x="6087480" y="509419"/>
          <a:ext cx="553120" cy="55349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0750B-337A-834F-9FF4-7FE5C31988E7}">
      <dsp:nvSpPr>
        <dsp:cNvPr id="0" name=""/>
        <dsp:cNvSpPr/>
      </dsp:nvSpPr>
      <dsp:spPr>
        <a:xfrm>
          <a:off x="6641652" y="4106723"/>
          <a:ext cx="415366" cy="41490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9F187-3E29-CC4E-97F3-E928BB5E575D}">
      <dsp:nvSpPr>
        <dsp:cNvPr id="0" name=""/>
        <dsp:cNvSpPr/>
      </dsp:nvSpPr>
      <dsp:spPr>
        <a:xfrm>
          <a:off x="4764618" y="1013513"/>
          <a:ext cx="1511091" cy="151097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9EEA7-F6D0-9E41-8BB3-4A8051F95401}">
      <dsp:nvSpPr>
        <dsp:cNvPr id="0" name=""/>
        <dsp:cNvSpPr/>
      </dsp:nvSpPr>
      <dsp:spPr>
        <a:xfrm>
          <a:off x="0" y="1013513"/>
          <a:ext cx="3736192" cy="1213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" numCol="1" spcCol="1270" anchor="b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80% of </a:t>
          </a:r>
          <a:r>
            <a:rPr lang="fr-FR" sz="2700" kern="1200" dirty="0" err="1"/>
            <a:t>connected</a:t>
          </a:r>
          <a:r>
            <a:rPr lang="fr-FR" sz="2700" kern="1200" dirty="0"/>
            <a:t> cars in 2020</a:t>
          </a:r>
        </a:p>
      </dsp:txBody>
      <dsp:txXfrm>
        <a:off x="0" y="1013513"/>
        <a:ext cx="3736192" cy="1213237"/>
      </dsp:txXfrm>
    </dsp:sp>
    <dsp:sp modelId="{DE697780-EAB2-3241-92A3-A8013E09FDC4}">
      <dsp:nvSpPr>
        <dsp:cNvPr id="0" name=""/>
        <dsp:cNvSpPr/>
      </dsp:nvSpPr>
      <dsp:spPr>
        <a:xfrm>
          <a:off x="6779407" y="2861569"/>
          <a:ext cx="3736192" cy="1162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Driving</a:t>
          </a:r>
          <a:r>
            <a:rPr lang="fr-FR" sz="2700" kern="1200" dirty="0"/>
            <a:t> Data </a:t>
          </a:r>
          <a:r>
            <a:rPr lang="fr-FR" sz="2700" kern="1200" dirty="0" err="1"/>
            <a:t>can</a:t>
          </a:r>
          <a:r>
            <a:rPr lang="fr-FR" sz="2700" kern="1200" dirty="0"/>
            <a:t> </a:t>
          </a:r>
          <a:r>
            <a:rPr lang="fr-FR" sz="2700" kern="1200" dirty="0" err="1"/>
            <a:t>be</a:t>
          </a:r>
          <a:r>
            <a:rPr lang="fr-FR" sz="2700" kern="1200" dirty="0"/>
            <a:t> </a:t>
          </a:r>
          <a:r>
            <a:rPr lang="fr-FR" sz="2700" kern="1200" dirty="0" err="1"/>
            <a:t>exploited</a:t>
          </a:r>
          <a:r>
            <a:rPr lang="fr-FR" sz="2700" kern="1200" dirty="0"/>
            <a:t> in </a:t>
          </a:r>
          <a:r>
            <a:rPr lang="fr-FR" sz="2700" kern="1200" dirty="0" err="1"/>
            <a:t>many</a:t>
          </a:r>
          <a:r>
            <a:rPr lang="fr-FR" sz="2700" kern="1200" dirty="0"/>
            <a:t> services</a:t>
          </a:r>
        </a:p>
      </dsp:txBody>
      <dsp:txXfrm>
        <a:off x="6779407" y="2861569"/>
        <a:ext cx="3736192" cy="1162084"/>
      </dsp:txXfrm>
    </dsp:sp>
    <dsp:sp modelId="{47E2AE72-F3F8-A344-9077-6AE8FC1F8FFA}">
      <dsp:nvSpPr>
        <dsp:cNvPr id="0" name=""/>
        <dsp:cNvSpPr/>
      </dsp:nvSpPr>
      <dsp:spPr>
        <a:xfrm>
          <a:off x="6641652" y="1013513"/>
          <a:ext cx="3736192" cy="1510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Cars </a:t>
          </a:r>
          <a:r>
            <a:rPr lang="fr-FR" sz="2700" kern="1200" dirty="0" err="1"/>
            <a:t>contain</a:t>
          </a:r>
          <a:r>
            <a:rPr lang="fr-FR" sz="2700" kern="1200" dirty="0"/>
            <a:t> more </a:t>
          </a:r>
          <a:r>
            <a:rPr lang="fr-FR" sz="2700" kern="1200" dirty="0" err="1"/>
            <a:t>that</a:t>
          </a:r>
          <a:r>
            <a:rPr lang="fr-FR" sz="2700" kern="1200" dirty="0"/>
            <a:t> 400 </a:t>
          </a:r>
          <a:r>
            <a:rPr lang="fr-FR" sz="2700" kern="1200" dirty="0" err="1"/>
            <a:t>sensors</a:t>
          </a:r>
          <a:endParaRPr lang="fr-FR" sz="2700" kern="1200" dirty="0"/>
        </a:p>
      </dsp:txBody>
      <dsp:txXfrm>
        <a:off x="6641652" y="1013513"/>
        <a:ext cx="3736192" cy="1510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104C8-88E1-2E4E-85ED-E521E7E780ED}">
      <dsp:nvSpPr>
        <dsp:cNvPr id="0" name=""/>
        <dsp:cNvSpPr/>
      </dsp:nvSpPr>
      <dsp:spPr>
        <a:xfrm>
          <a:off x="0" y="32344"/>
          <a:ext cx="11144388" cy="1106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 identification and </a:t>
          </a:r>
          <a:r>
            <a:rPr lang="fr-FR" sz="2800" kern="1200" dirty="0" err="1"/>
            <a:t>fingerprinting</a:t>
          </a:r>
          <a:r>
            <a:rPr lang="fr-FR" sz="2800" kern="1200" dirty="0"/>
            <a:t> </a:t>
          </a:r>
          <a:r>
            <a:rPr lang="fr-FR" sz="2800" kern="1200" dirty="0" err="1"/>
            <a:t>is</a:t>
          </a:r>
          <a:r>
            <a:rPr lang="fr-FR" sz="2800" kern="1200" dirty="0"/>
            <a:t> the </a:t>
          </a:r>
          <a:r>
            <a:rPr lang="fr-FR" sz="2800" kern="1200" dirty="0" err="1"/>
            <a:t>ability</a:t>
          </a:r>
          <a:r>
            <a:rPr lang="fr-FR" sz="2800" kern="1200" dirty="0"/>
            <a:t> of </a:t>
          </a:r>
          <a:r>
            <a:rPr lang="fr-FR" sz="2800" kern="1200" dirty="0" err="1"/>
            <a:t>detecting</a:t>
          </a:r>
          <a:r>
            <a:rPr lang="fr-FR" sz="2800" kern="1200" dirty="0"/>
            <a:t> </a:t>
          </a:r>
          <a:r>
            <a:rPr lang="fr-FR" sz="2800" kern="1200" dirty="0" err="1"/>
            <a:t>who</a:t>
          </a:r>
          <a:r>
            <a:rPr lang="fr-FR" sz="2800" kern="1200" dirty="0"/>
            <a:t> </a:t>
          </a:r>
          <a:r>
            <a:rPr lang="fr-FR" sz="2800" kern="1200" dirty="0" err="1"/>
            <a:t>is</a:t>
          </a:r>
          <a:r>
            <a:rPr lang="fr-FR" sz="2800" kern="1200" dirty="0"/>
            <a:t> </a:t>
          </a:r>
          <a:r>
            <a:rPr lang="fr-FR" sz="2800" kern="1200" dirty="0" err="1"/>
            <a:t>behind</a:t>
          </a:r>
          <a:r>
            <a:rPr lang="fr-FR" sz="2800" kern="1200" dirty="0"/>
            <a:t> the </a:t>
          </a:r>
          <a:r>
            <a:rPr lang="fr-FR" sz="2800" kern="1200" dirty="0" err="1"/>
            <a:t>wheel</a:t>
          </a:r>
          <a:r>
            <a:rPr lang="fr-FR" sz="2800" kern="1200" dirty="0"/>
            <a:t> </a:t>
          </a:r>
          <a:r>
            <a:rPr lang="fr-FR" sz="2800" kern="1200" dirty="0" err="1"/>
            <a:t>without</a:t>
          </a:r>
          <a:r>
            <a:rPr lang="fr-FR" sz="2800" kern="1200" dirty="0"/>
            <a:t> </a:t>
          </a:r>
          <a:r>
            <a:rPr lang="fr-FR" sz="2800" kern="1200" dirty="0" err="1"/>
            <a:t>using</a:t>
          </a:r>
          <a:r>
            <a:rPr lang="fr-FR" sz="2800" kern="1200" dirty="0"/>
            <a:t> cameras.</a:t>
          </a:r>
        </a:p>
      </dsp:txBody>
      <dsp:txXfrm>
        <a:off x="54030" y="86374"/>
        <a:ext cx="11036328" cy="998760"/>
      </dsp:txXfrm>
    </dsp:sp>
    <dsp:sp modelId="{13CEB846-B87C-5E43-BF04-695DD9AF1512}">
      <dsp:nvSpPr>
        <dsp:cNvPr id="0" name=""/>
        <dsp:cNvSpPr/>
      </dsp:nvSpPr>
      <dsp:spPr>
        <a:xfrm>
          <a:off x="0" y="1139164"/>
          <a:ext cx="11144388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834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fr-FR" sz="3400" kern="1200" dirty="0"/>
        </a:p>
      </dsp:txBody>
      <dsp:txXfrm>
        <a:off x="0" y="1139164"/>
        <a:ext cx="11144388" cy="728640"/>
      </dsp:txXfrm>
    </dsp:sp>
    <dsp:sp modelId="{23F326F7-089C-F74F-8E7D-229D9ED15379}">
      <dsp:nvSpPr>
        <dsp:cNvPr id="0" name=""/>
        <dsp:cNvSpPr/>
      </dsp:nvSpPr>
      <dsp:spPr>
        <a:xfrm>
          <a:off x="0" y="1867805"/>
          <a:ext cx="11144388" cy="1106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WHY IDENTIFING A DRIVER ?</a:t>
          </a:r>
        </a:p>
      </dsp:txBody>
      <dsp:txXfrm>
        <a:off x="54030" y="1921835"/>
        <a:ext cx="11036328" cy="998760"/>
      </dsp:txXfrm>
    </dsp:sp>
    <dsp:sp modelId="{EEEF36EC-7D76-4741-9122-CE06DE2ED304}">
      <dsp:nvSpPr>
        <dsp:cNvPr id="0" name=""/>
        <dsp:cNvSpPr/>
      </dsp:nvSpPr>
      <dsp:spPr>
        <a:xfrm>
          <a:off x="0" y="2974625"/>
          <a:ext cx="11144388" cy="236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834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3400" kern="1200" dirty="0"/>
            <a:t>Smart </a:t>
          </a:r>
          <a:r>
            <a:rPr lang="fr-FR" sz="3400" kern="1200" dirty="0" err="1"/>
            <a:t>Cities</a:t>
          </a:r>
          <a:r>
            <a:rPr lang="fr-FR" sz="3400" kern="1200" dirty="0"/>
            <a:t>
</a:t>
          </a:r>
          <a:r>
            <a:rPr lang="fr-FR" sz="3400" kern="1200" dirty="0" err="1"/>
            <a:t>Insurance</a:t>
          </a:r>
          <a:r>
            <a:rPr lang="fr-FR" sz="3400" kern="1200" dirty="0"/>
            <a:t>
Security, Anti-</a:t>
          </a:r>
          <a:r>
            <a:rPr lang="fr-FR" sz="3400" kern="1200" dirty="0" err="1"/>
            <a:t>thief</a:t>
          </a:r>
          <a:r>
            <a:rPr lang="fr-FR" sz="3400" kern="1200" dirty="0"/>
            <a:t>
Healthcare</a:t>
          </a:r>
        </a:p>
      </dsp:txBody>
      <dsp:txXfrm>
        <a:off x="0" y="2974625"/>
        <a:ext cx="11144388" cy="236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D153B-4F4F-E54D-9F60-26D5D1AA6506}" type="datetimeFigureOut">
              <a:rPr lang="fr-FR" smtClean="0"/>
              <a:t>02/12/2018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ADBC3-71FD-CF4A-8EFB-E9CC01F6D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CB817-766C-4E81-A891-30B8C939133A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213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12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3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79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05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7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8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14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77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1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22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73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08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13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9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ADBC3-71FD-CF4A-8EFB-E9CC01F6D96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819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80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ADBC3-71FD-CF4A-8EFB-E9CC01F6D96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420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CB817-766C-4E81-A891-30B8C939133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26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2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E0451-C68E-4C42-B317-200055BB9AD7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0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11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7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ADBC3-71FD-CF4A-8EFB-E9CC01F6D96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80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8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0A6DE-235F-4A4A-820F-8DACE1474EDE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3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749A-BB70-9C4E-8032-0C0ACB85E711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58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D6D7-1AC5-444C-8E9C-DF9BB69F9525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81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793D-4758-6446-8968-4DC4EEA6DDFF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39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45080" y="2258869"/>
            <a:ext cx="9271835" cy="111012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 spc="1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59553" y="3398997"/>
            <a:ext cx="9271835" cy="1290143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133" spc="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570303" y="4509121"/>
            <a:ext cx="7051395" cy="2115235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80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9" name="直角三角形 4">
            <a:extLst>
              <a:ext uri="{FF2B5EF4-FFF2-40B4-BE49-F238E27FC236}">
                <a16:creationId xmlns:a16="http://schemas.microsoft.com/office/drawing/2014/main" id="{EB798DBF-BB5C-9246-B031-577F675F7A60}"/>
              </a:ext>
            </a:extLst>
          </p:cNvPr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直角三角形 6">
            <a:extLst>
              <a:ext uri="{FF2B5EF4-FFF2-40B4-BE49-F238E27FC236}">
                <a16:creationId xmlns:a16="http://schemas.microsoft.com/office/drawing/2014/main" id="{DAE07E51-B73B-DF4F-A9E0-9913E472E16A}"/>
              </a:ext>
            </a:extLst>
          </p:cNvPr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直角三角形 9">
            <a:extLst>
              <a:ext uri="{FF2B5EF4-FFF2-40B4-BE49-F238E27FC236}">
                <a16:creationId xmlns:a16="http://schemas.microsoft.com/office/drawing/2014/main" id="{1A66B0EE-5851-DC46-B148-3D128C3E2B44}"/>
              </a:ext>
            </a:extLst>
          </p:cNvPr>
          <p:cNvSpPr/>
          <p:nvPr userDrawn="1"/>
        </p:nvSpPr>
        <p:spPr>
          <a:xfrm>
            <a:off x="-8179" y="5288331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直角三角形 10">
            <a:extLst>
              <a:ext uri="{FF2B5EF4-FFF2-40B4-BE49-F238E27FC236}">
                <a16:creationId xmlns:a16="http://schemas.microsoft.com/office/drawing/2014/main" id="{A6F09B08-41B3-6241-A761-296A930F966B}"/>
              </a:ext>
            </a:extLst>
          </p:cNvPr>
          <p:cNvSpPr/>
          <p:nvPr userDrawn="1"/>
        </p:nvSpPr>
        <p:spPr>
          <a:xfrm>
            <a:off x="-8178" y="5555580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533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45080" y="2258869"/>
            <a:ext cx="9271835" cy="111012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 spc="1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59553" y="3398997"/>
            <a:ext cx="9271835" cy="1290143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133" spc="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570303" y="4509121"/>
            <a:ext cx="7051395" cy="2115235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80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直角三角形 9"/>
          <p:cNvSpPr/>
          <p:nvPr userDrawn="1"/>
        </p:nvSpPr>
        <p:spPr>
          <a:xfrm>
            <a:off x="-8179" y="5288331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直角三角形 10"/>
          <p:cNvSpPr/>
          <p:nvPr userDrawn="1"/>
        </p:nvSpPr>
        <p:spPr>
          <a:xfrm>
            <a:off x="-8178" y="5555580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4348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43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5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80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34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575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7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F33B-860D-9244-925A-E01E684A9C72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731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5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82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0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03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37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59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38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60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8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7F15-AC61-2F4B-916C-E13C1DBB6FAC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31123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2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1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64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47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758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308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5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11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401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1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580A7-5FAA-6F4D-BA7B-49A84B3C5CEA}" type="datetime1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0454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010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21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842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31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94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3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083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69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940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9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C667-5985-5943-B1AA-0D06124A34E4}" type="datetime1">
              <a:rPr lang="fr-FR" smtClean="0"/>
              <a:t>02/12/2018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3825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80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057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273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4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687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294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633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08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21657-8714-4140-8537-36ED0B34EB4E}" type="datetime1">
              <a:rPr lang="fr-FR" smtClean="0"/>
              <a:t>02/12/2018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0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EF3F-CB69-8441-ADA9-65F96D037AA6}" type="datetime1">
              <a:rPr lang="fr-FR" smtClean="0"/>
              <a:t>02/12/2018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0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53BB-3B6F-6A4A-906C-C34E7F1D6F7C}" type="datetime1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C426-421A-E444-A23E-0CE827C8EE89}" type="datetime1">
              <a:rPr lang="fr-FR" smtClean="0"/>
              <a:t>02/12/2018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64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97F15-AC61-2F4B-916C-E13C1DBB6FAC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Master Big Data Analytics And Smart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2AAB3-F60A-6A42-B2FB-AD556298CE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61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370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8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8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6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09B6A-0E81-4F4C-93E1-6E7897562C0F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02/12/2018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0DCA-4F83-40EF-B66E-6CDC0C2E16E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537180" y="2424095"/>
            <a:ext cx="8236424" cy="1481381"/>
          </a:xfrm>
          <a:prstGeom prst="roundRect">
            <a:avLst>
              <a:gd name="adj" fmla="val 0"/>
            </a:avLst>
          </a:prstGeom>
          <a:solidFill>
            <a:srgbClr val="F3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i="1" u="sng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WhoDrive</a:t>
            </a:r>
            <a:r>
              <a:rPr lang="fr-FR" sz="4000" b="1" i="1" u="sng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fr-FR" sz="3600" b="1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Driver Identification Framework On Automotive Grade Linux</a:t>
            </a:r>
            <a:endParaRPr lang="fr-FR" sz="3600" dirty="0"/>
          </a:p>
        </p:txBody>
      </p:sp>
      <p:cxnSp>
        <p:nvCxnSpPr>
          <p:cNvPr id="37" name="Connecteur droit 36"/>
          <p:cNvCxnSpPr/>
          <p:nvPr/>
        </p:nvCxnSpPr>
        <p:spPr>
          <a:xfrm>
            <a:off x="1195305" y="986785"/>
            <a:ext cx="9720775" cy="0"/>
          </a:xfrm>
          <a:prstGeom prst="line">
            <a:avLst/>
          </a:prstGeom>
          <a:ln w="28575">
            <a:solidFill>
              <a:srgbClr val="7EA2C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2319963" y="6367035"/>
            <a:ext cx="249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Academic</a:t>
            </a:r>
            <a:r>
              <a:rPr lang="fr-FR" sz="1600" dirty="0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Year</a:t>
            </a:r>
            <a:r>
              <a:rPr lang="fr-FR" sz="1600" dirty="0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 : 2017-2018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62886" y="4045722"/>
            <a:ext cx="3785011" cy="109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 algn="ctr">
              <a:lnSpc>
                <a:spcPct val="115000"/>
              </a:lnSpc>
              <a:spcAft>
                <a:spcPts val="0"/>
              </a:spcAft>
            </a:pPr>
            <a: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Abdellah EL MEKKI</a:t>
            </a:r>
          </a:p>
          <a:p>
            <a:pPr algn="ctr">
              <a:spcAft>
                <a:spcPts val="0"/>
              </a:spcAft>
            </a:pPr>
            <a:endParaRPr lang="fr-FR" sz="24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75963" y="5535326"/>
            <a:ext cx="3900586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Mohamed EL KAMILI</a:t>
            </a: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Khalid FARDOUSE</a:t>
            </a:r>
          </a:p>
          <a:p>
            <a:pPr>
              <a:lnSpc>
                <a:spcPct val="115000"/>
              </a:lnSpc>
            </a:pPr>
            <a:endParaRPr lang="fr-FR" sz="2000" b="1" dirty="0">
              <a:solidFill>
                <a:srgbClr val="4D82B8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1260617" y="1015959"/>
            <a:ext cx="9720775" cy="0"/>
          </a:xfrm>
          <a:prstGeom prst="line">
            <a:avLst/>
          </a:prstGeom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à coins arrondis 60"/>
          <p:cNvSpPr/>
          <p:nvPr/>
        </p:nvSpPr>
        <p:spPr>
          <a:xfrm>
            <a:off x="1106145" y="5165595"/>
            <a:ext cx="1744302" cy="227583"/>
          </a:xfrm>
          <a:prstGeom prst="roundRect">
            <a:avLst/>
          </a:prstGeom>
          <a:solidFill>
            <a:srgbClr val="586F7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fr-FR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Supervised</a:t>
            </a: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by: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9" name="Picture 151" descr="bellebl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34" y="968188"/>
            <a:ext cx="9768657" cy="5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itle 6"/>
          <p:cNvSpPr txBox="1">
            <a:spLocks/>
          </p:cNvSpPr>
          <p:nvPr/>
        </p:nvSpPr>
        <p:spPr>
          <a:xfrm>
            <a:off x="1537180" y="1350377"/>
            <a:ext cx="8496897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2C3E50"/>
                </a:solidFill>
                <a:latin typeface="Source Sans Pro"/>
              </a:rPr>
              <a:t>Master Big Data Analytics And Smart Systems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4"/>
          <a:srcRect l="37000" t="4384" r="37875" b="29585"/>
          <a:stretch/>
        </p:blipFill>
        <p:spPr>
          <a:xfrm>
            <a:off x="4475425" y="3549"/>
            <a:ext cx="3063240" cy="94567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t="12388" r="90750"/>
          <a:stretch/>
        </p:blipFill>
        <p:spPr>
          <a:xfrm>
            <a:off x="2234" y="0"/>
            <a:ext cx="1127760" cy="133458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l="9125" t="48405" r="66625"/>
          <a:stretch/>
        </p:blipFill>
        <p:spPr>
          <a:xfrm>
            <a:off x="1106145" y="124104"/>
            <a:ext cx="2956560" cy="78594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2125" t="8386"/>
          <a:stretch/>
        </p:blipFill>
        <p:spPr>
          <a:xfrm>
            <a:off x="11231880" y="3549"/>
            <a:ext cx="960120" cy="1395549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4"/>
          <a:srcRect l="63125" t="46404" r="8375"/>
          <a:stretch/>
        </p:blipFill>
        <p:spPr>
          <a:xfrm>
            <a:off x="7696200" y="105848"/>
            <a:ext cx="3474720" cy="8164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12734" y="5535326"/>
            <a:ext cx="2172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CCA62">
                    <a:lumMod val="50000"/>
                  </a:srgb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Ismail BERRADA</a:t>
            </a:r>
            <a:endParaRPr lang="fr-FR" dirty="0"/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id="{229E309C-573B-5648-907C-C9A1BF450B8C}"/>
              </a:ext>
            </a:extLst>
          </p:cNvPr>
          <p:cNvSpPr/>
          <p:nvPr/>
        </p:nvSpPr>
        <p:spPr>
          <a:xfrm>
            <a:off x="8561409" y="5165595"/>
            <a:ext cx="1744302" cy="227583"/>
          </a:xfrm>
          <a:prstGeom prst="roundRect">
            <a:avLst/>
          </a:prstGeom>
          <a:solidFill>
            <a:srgbClr val="586F7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Jury </a:t>
            </a:r>
            <a:r>
              <a:rPr lang="fr-FR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Members</a:t>
            </a: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81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10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Proposed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Framework</a:t>
            </a:r>
            <a:endParaRPr lang="fr-FR" sz="2000" b="1" dirty="0">
              <a:solidFill>
                <a:srgbClr val="EBF2F1"/>
              </a:solidFill>
              <a:effectLst/>
              <a:latin typeface="Champagne &amp; Limousines" panose="020B0502020202020204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507542" y="2758901"/>
            <a:ext cx="4040906" cy="1616362"/>
            <a:chOff x="4621" y="1367487"/>
            <a:chExt cx="4040906" cy="1616362"/>
          </a:xfrm>
        </p:grpSpPr>
        <p:sp>
          <p:nvSpPr>
            <p:cNvPr id="14" name="Pentagone 13"/>
            <p:cNvSpPr/>
            <p:nvPr/>
          </p:nvSpPr>
          <p:spPr>
            <a:xfrm>
              <a:off x="4621" y="1367487"/>
              <a:ext cx="4040906" cy="1616362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agone 4"/>
            <p:cNvSpPr/>
            <p:nvPr/>
          </p:nvSpPr>
          <p:spPr>
            <a:xfrm>
              <a:off x="4621" y="1367487"/>
              <a:ext cx="3636816" cy="1616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022" tIns="88011" rIns="44006" bIns="88011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300" kern="1200" dirty="0"/>
                <a:t>Data Collection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3740267" y="2757979"/>
            <a:ext cx="4040906" cy="1616362"/>
            <a:chOff x="3237346" y="1367487"/>
            <a:chExt cx="4040906" cy="1616362"/>
          </a:xfrm>
        </p:grpSpPr>
        <p:sp>
          <p:nvSpPr>
            <p:cNvPr id="17" name="Chevron 16"/>
            <p:cNvSpPr/>
            <p:nvPr/>
          </p:nvSpPr>
          <p:spPr>
            <a:xfrm>
              <a:off x="3237346" y="1367487"/>
              <a:ext cx="4040906" cy="1616362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/>
            <p:cNvSpPr/>
            <p:nvPr/>
          </p:nvSpPr>
          <p:spPr>
            <a:xfrm>
              <a:off x="4045527" y="1367487"/>
              <a:ext cx="2424544" cy="1616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015" tIns="77343" rIns="38672" bIns="7734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900" kern="1200" dirty="0"/>
                <a:t>Machine Learning Classification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972992" y="2757979"/>
            <a:ext cx="4040906" cy="1616362"/>
            <a:chOff x="6470072" y="1367487"/>
            <a:chExt cx="4040906" cy="1616362"/>
          </a:xfrm>
        </p:grpSpPr>
        <p:sp>
          <p:nvSpPr>
            <p:cNvPr id="20" name="Chevron 19"/>
            <p:cNvSpPr/>
            <p:nvPr/>
          </p:nvSpPr>
          <p:spPr>
            <a:xfrm>
              <a:off x="6470072" y="1367487"/>
              <a:ext cx="4040906" cy="1616362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vron 4"/>
            <p:cNvSpPr/>
            <p:nvPr/>
          </p:nvSpPr>
          <p:spPr>
            <a:xfrm>
              <a:off x="7278253" y="1367487"/>
              <a:ext cx="2424544" cy="1616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015" tIns="77343" rIns="38672" bIns="7734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900" kern="1200" dirty="0"/>
                <a:t>Driver </a:t>
              </a:r>
              <a:r>
                <a:rPr lang="fr-FR" sz="2900" kern="1200" dirty="0" err="1"/>
                <a:t>Verification</a:t>
              </a:r>
              <a:endParaRPr lang="fr-FR" sz="2900" kern="1200" dirty="0"/>
            </a:p>
          </p:txBody>
        </p:sp>
      </p:grpSp>
      <p:sp>
        <p:nvSpPr>
          <p:cNvPr id="2" name="Ellipse 1"/>
          <p:cNvSpPr/>
          <p:nvPr/>
        </p:nvSpPr>
        <p:spPr>
          <a:xfrm>
            <a:off x="1615440" y="1767840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Ellipse 21"/>
          <p:cNvSpPr/>
          <p:nvPr/>
        </p:nvSpPr>
        <p:spPr>
          <a:xfrm>
            <a:off x="4450080" y="1783080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Ellipse 22"/>
          <p:cNvSpPr/>
          <p:nvPr/>
        </p:nvSpPr>
        <p:spPr>
          <a:xfrm>
            <a:off x="7955280" y="1783080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43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11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Proposed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Framework</a:t>
            </a:r>
          </a:p>
        </p:txBody>
      </p:sp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3" y="873017"/>
            <a:ext cx="11127152" cy="49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1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12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Used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Datasets</a:t>
            </a:r>
            <a:endParaRPr lang="fr-FR" sz="2000" b="1" dirty="0">
              <a:solidFill>
                <a:srgbClr val="EBF2F1"/>
              </a:solidFill>
              <a:effectLst/>
              <a:latin typeface="Champagne &amp; Limousines" panose="020B0502020202020204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300803" y="897057"/>
            <a:ext cx="2288076" cy="1708000"/>
            <a:chOff x="6452" y="862925"/>
            <a:chExt cx="2288076" cy="1708000"/>
          </a:xfrm>
        </p:grpSpPr>
        <p:sp>
          <p:nvSpPr>
            <p:cNvPr id="18" name="Arrondir un rectangle avec un coin du même côté 17"/>
            <p:cNvSpPr/>
            <p:nvPr/>
          </p:nvSpPr>
          <p:spPr>
            <a:xfrm>
              <a:off x="6452" y="862925"/>
              <a:ext cx="2288076" cy="1708000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Arrondir un rectangle avec un coin du même côté 4"/>
            <p:cNvSpPr/>
            <p:nvPr/>
          </p:nvSpPr>
          <p:spPr>
            <a:xfrm>
              <a:off x="46472" y="902945"/>
              <a:ext cx="2208036" cy="1667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76200" rIns="25400" bIns="25400" numCol="1" spcCol="1270" anchor="t" anchorCtr="0">
              <a:noAutofit/>
            </a:bodyPr>
            <a:lstStyle/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10 HZ</a:t>
              </a: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6 Drivers</a:t>
              </a: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7 trips </a:t>
              </a:r>
              <a:r>
                <a:rPr lang="fr-FR" sz="2000" kern="1200" dirty="0" err="1"/>
                <a:t>each</a:t>
              </a:r>
              <a:r>
                <a:rPr lang="fr-FR" sz="2000" kern="1200" dirty="0"/>
                <a:t> driver</a:t>
              </a: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GPS Data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00803" y="2605058"/>
            <a:ext cx="2288076" cy="734440"/>
            <a:chOff x="6452" y="2570926"/>
            <a:chExt cx="2288076" cy="734440"/>
          </a:xfrm>
        </p:grpSpPr>
        <p:sp>
          <p:nvSpPr>
            <p:cNvPr id="16" name="Rectangle 15"/>
            <p:cNvSpPr/>
            <p:nvPr/>
          </p:nvSpPr>
          <p:spPr>
            <a:xfrm>
              <a:off x="6452" y="2570926"/>
              <a:ext cx="2288076" cy="7344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6452" y="2570926"/>
              <a:ext cx="1611321" cy="734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lvl="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kern="1200" dirty="0"/>
                <a:t>UAH-</a:t>
              </a:r>
              <a:r>
                <a:rPr lang="fr-FR" sz="2600" kern="1200" dirty="0" err="1"/>
                <a:t>Driverset</a:t>
              </a:r>
              <a:endParaRPr lang="fr-FR" sz="2600" kern="1200" dirty="0"/>
            </a:p>
          </p:txBody>
        </p:sp>
      </p:grpSp>
      <p:sp>
        <p:nvSpPr>
          <p:cNvPr id="15" name="Ellipse 14"/>
          <p:cNvSpPr/>
          <p:nvPr/>
        </p:nvSpPr>
        <p:spPr>
          <a:xfrm>
            <a:off x="1976850" y="2721717"/>
            <a:ext cx="800826" cy="800826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000" r="-44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e 19"/>
          <p:cNvGrpSpPr/>
          <p:nvPr/>
        </p:nvGrpSpPr>
        <p:grpSpPr>
          <a:xfrm>
            <a:off x="3089723" y="1247577"/>
            <a:ext cx="2288076" cy="1708000"/>
            <a:chOff x="2681726" y="862925"/>
            <a:chExt cx="2288076" cy="1708000"/>
          </a:xfrm>
        </p:grpSpPr>
        <p:sp>
          <p:nvSpPr>
            <p:cNvPr id="25" name="Arrondir un rectangle avec un coin du même côté 24"/>
            <p:cNvSpPr/>
            <p:nvPr/>
          </p:nvSpPr>
          <p:spPr>
            <a:xfrm>
              <a:off x="2681726" y="862925"/>
              <a:ext cx="2288076" cy="1708000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Arrondir un rectangle avec un coin du même côté 4"/>
            <p:cNvSpPr/>
            <p:nvPr/>
          </p:nvSpPr>
          <p:spPr>
            <a:xfrm>
              <a:off x="2721746" y="902945"/>
              <a:ext cx="2208036" cy="1667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76200" rIns="2540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1Hz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10 Drivers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4 trips </a:t>
              </a:r>
              <a:r>
                <a:rPr lang="fr-FR" sz="2000" kern="1200" dirty="0" err="1"/>
                <a:t>each</a:t>
              </a:r>
              <a:r>
                <a:rPr lang="fr-FR" sz="2000" kern="1200" dirty="0"/>
                <a:t> driver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OBD-II Data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089723" y="2955578"/>
            <a:ext cx="2288076" cy="734440"/>
            <a:chOff x="2681726" y="2570926"/>
            <a:chExt cx="2288076" cy="734440"/>
          </a:xfrm>
        </p:grpSpPr>
        <p:sp>
          <p:nvSpPr>
            <p:cNvPr id="23" name="Rectangle 22"/>
            <p:cNvSpPr/>
            <p:nvPr/>
          </p:nvSpPr>
          <p:spPr>
            <a:xfrm>
              <a:off x="2681726" y="2570926"/>
              <a:ext cx="2288076" cy="7344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681726" y="2570926"/>
              <a:ext cx="1611321" cy="734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lvl="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kern="1200" dirty="0"/>
                <a:t>Security </a:t>
              </a:r>
              <a:r>
                <a:rPr lang="fr-FR" sz="2600" kern="1200" dirty="0" err="1"/>
                <a:t>Dataset</a:t>
              </a:r>
              <a:endParaRPr lang="fr-FR" sz="2600" kern="1200" dirty="0"/>
            </a:p>
          </p:txBody>
        </p:sp>
      </p:grpSp>
      <p:sp>
        <p:nvSpPr>
          <p:cNvPr id="22" name="Ellipse 21"/>
          <p:cNvSpPr/>
          <p:nvPr/>
        </p:nvSpPr>
        <p:spPr>
          <a:xfrm>
            <a:off x="4765770" y="3072237"/>
            <a:ext cx="800826" cy="800826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00" r="-27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e 26"/>
          <p:cNvGrpSpPr/>
          <p:nvPr/>
        </p:nvGrpSpPr>
        <p:grpSpPr>
          <a:xfrm>
            <a:off x="5832923" y="1659057"/>
            <a:ext cx="2288076" cy="1708000"/>
            <a:chOff x="5356999" y="862925"/>
            <a:chExt cx="2288076" cy="1708000"/>
          </a:xfrm>
        </p:grpSpPr>
        <p:sp>
          <p:nvSpPr>
            <p:cNvPr id="32" name="Arrondir un rectangle avec un coin du même côté 31"/>
            <p:cNvSpPr/>
            <p:nvPr/>
          </p:nvSpPr>
          <p:spPr>
            <a:xfrm>
              <a:off x="5356999" y="862925"/>
              <a:ext cx="2288076" cy="1708000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Arrondir un rectangle avec un coin du même côté 4"/>
            <p:cNvSpPr/>
            <p:nvPr/>
          </p:nvSpPr>
          <p:spPr>
            <a:xfrm>
              <a:off x="5397019" y="902945"/>
              <a:ext cx="2208036" cy="1667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76200" rIns="2540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1024Hz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10 Drivers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 trip </a:t>
              </a:r>
              <a:r>
                <a:rPr lang="fr-FR" sz="2000" kern="1200" dirty="0" err="1"/>
                <a:t>each</a:t>
              </a:r>
              <a:r>
                <a:rPr lang="fr-FR" sz="2000" kern="1200" dirty="0"/>
                <a:t> driver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GPS &amp; </a:t>
              </a:r>
              <a:r>
                <a:rPr lang="fr-FR" sz="2000" kern="1200" dirty="0" err="1"/>
                <a:t>Physiological</a:t>
              </a:r>
              <a:r>
                <a:rPr lang="fr-FR" sz="2000" kern="1200" dirty="0"/>
                <a:t> data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5832923" y="3367058"/>
            <a:ext cx="2288076" cy="734440"/>
            <a:chOff x="5356999" y="2570926"/>
            <a:chExt cx="2288076" cy="734440"/>
          </a:xfrm>
        </p:grpSpPr>
        <p:sp>
          <p:nvSpPr>
            <p:cNvPr id="30" name="Rectangle 29"/>
            <p:cNvSpPr/>
            <p:nvPr/>
          </p:nvSpPr>
          <p:spPr>
            <a:xfrm>
              <a:off x="5356999" y="2570926"/>
              <a:ext cx="2288076" cy="7344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5356999" y="2570926"/>
              <a:ext cx="1611321" cy="734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kern="1200" dirty="0"/>
                <a:t>HCILAB </a:t>
              </a:r>
              <a:r>
                <a:rPr lang="fr-FR" sz="2600" kern="1200" dirty="0" err="1"/>
                <a:t>Dataset</a:t>
              </a:r>
              <a:endParaRPr lang="fr-FR" sz="2600" kern="1200" dirty="0"/>
            </a:p>
          </p:txBody>
        </p:sp>
      </p:grpSp>
      <p:sp>
        <p:nvSpPr>
          <p:cNvPr id="29" name="Ellipse 28"/>
          <p:cNvSpPr/>
          <p:nvPr/>
        </p:nvSpPr>
        <p:spPr>
          <a:xfrm>
            <a:off x="7508971" y="3483717"/>
            <a:ext cx="800826" cy="800826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2000" b="-12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8" name="Groupe 37"/>
          <p:cNvGrpSpPr/>
          <p:nvPr/>
        </p:nvGrpSpPr>
        <p:grpSpPr>
          <a:xfrm>
            <a:off x="8591364" y="2055297"/>
            <a:ext cx="2288076" cy="1708000"/>
            <a:chOff x="8032273" y="862925"/>
            <a:chExt cx="2288076" cy="1708000"/>
          </a:xfrm>
        </p:grpSpPr>
        <p:sp>
          <p:nvSpPr>
            <p:cNvPr id="43" name="Arrondir un rectangle avec un coin du même côté 42"/>
            <p:cNvSpPr/>
            <p:nvPr/>
          </p:nvSpPr>
          <p:spPr>
            <a:xfrm>
              <a:off x="8032273" y="862925"/>
              <a:ext cx="2288076" cy="1708000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Arrondir un rectangle avec un coin du même côté 4"/>
            <p:cNvSpPr/>
            <p:nvPr/>
          </p:nvSpPr>
          <p:spPr>
            <a:xfrm>
              <a:off x="8072293" y="902945"/>
              <a:ext cx="2208036" cy="1667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76200" rIns="2540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1Hz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68 Drivers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8 trips </a:t>
              </a:r>
              <a:r>
                <a:rPr lang="fr-FR" sz="2000" kern="1200" dirty="0" err="1"/>
                <a:t>each</a:t>
              </a:r>
              <a:r>
                <a:rPr lang="fr-FR" sz="2000" kern="1200" dirty="0"/>
                <a:t> driver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000" kern="1200" dirty="0"/>
                <a:t>GPS &amp; </a:t>
              </a:r>
              <a:r>
                <a:rPr lang="fr-FR" sz="2000" kern="1200" dirty="0" err="1"/>
                <a:t>Physiological</a:t>
              </a:r>
              <a:r>
                <a:rPr lang="fr-FR" sz="2000" kern="1200" dirty="0"/>
                <a:t> data</a:t>
              </a: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8591364" y="3763298"/>
            <a:ext cx="2288076" cy="734440"/>
            <a:chOff x="8032273" y="2570926"/>
            <a:chExt cx="2288076" cy="734440"/>
          </a:xfrm>
        </p:grpSpPr>
        <p:sp>
          <p:nvSpPr>
            <p:cNvPr id="41" name="Rectangle 40"/>
            <p:cNvSpPr/>
            <p:nvPr/>
          </p:nvSpPr>
          <p:spPr>
            <a:xfrm>
              <a:off x="8032273" y="2570926"/>
              <a:ext cx="2288076" cy="7344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 41"/>
            <p:cNvSpPr/>
            <p:nvPr/>
          </p:nvSpPr>
          <p:spPr>
            <a:xfrm>
              <a:off x="8032273" y="2570926"/>
              <a:ext cx="1611321" cy="734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kern="1200" dirty="0"/>
                <a:t>OSF </a:t>
              </a:r>
              <a:r>
                <a:rPr lang="fr-FR" sz="2600" kern="1200" dirty="0" err="1"/>
                <a:t>Dataset</a:t>
              </a:r>
              <a:endParaRPr lang="fr-FR" sz="2600" kern="1200" dirty="0"/>
            </a:p>
          </p:txBody>
        </p:sp>
      </p:grpSp>
      <p:sp>
        <p:nvSpPr>
          <p:cNvPr id="40" name="Ellipse 39"/>
          <p:cNvSpPr/>
          <p:nvPr/>
        </p:nvSpPr>
        <p:spPr>
          <a:xfrm>
            <a:off x="10267411" y="3879957"/>
            <a:ext cx="800826" cy="800826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8811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13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Data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Preprocessing</a:t>
            </a:r>
            <a:endParaRPr lang="fr-FR" sz="2000" b="1" dirty="0">
              <a:solidFill>
                <a:srgbClr val="EBF2F1"/>
              </a:solidFill>
              <a:effectLst/>
              <a:latin typeface="Champagne &amp; Limousines" panose="020B0502020202020204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534466" y="2371680"/>
            <a:ext cx="3504134" cy="2627040"/>
            <a:chOff x="9242" y="1346949"/>
            <a:chExt cx="2762398" cy="1657439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9242" y="1346949"/>
              <a:ext cx="2762398" cy="165743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57787" y="1395494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200" kern="1200" dirty="0"/>
                <a:t>Data </a:t>
              </a:r>
              <a:r>
                <a:rPr lang="fr-FR" sz="3200" kern="1200" dirty="0" err="1"/>
                <a:t>Cleaning</a:t>
              </a:r>
              <a:r>
                <a:rPr lang="fr-FR" sz="3200" kern="1200" dirty="0"/>
                <a:t> and </a:t>
              </a:r>
              <a:r>
                <a:rPr lang="fr-FR" sz="3200" kern="1200" dirty="0" err="1"/>
                <a:t>Preparation</a:t>
              </a:r>
              <a:endParaRPr lang="fr-FR" sz="3200" kern="1200" dirty="0"/>
            </a:p>
            <a:p>
              <a:pPr marL="171450" lvl="1" indent="-17145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400" kern="1200" dirty="0" err="1"/>
                <a:t>Window</a:t>
              </a:r>
              <a:r>
                <a:rPr lang="fr-FR" sz="2400" kern="1200" dirty="0"/>
                <a:t> Time = 60 seconds</a:t>
              </a:r>
            </a:p>
            <a:p>
              <a:pPr marL="171450" lvl="1" indent="-17145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fr-FR" sz="2400" kern="1200" dirty="0" err="1"/>
                <a:t>Sliding</a:t>
              </a:r>
              <a:r>
                <a:rPr lang="fr-FR" sz="2400" kern="1200" dirty="0"/>
                <a:t> Windows (10 seconds) 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4714800" y="2371680"/>
            <a:ext cx="3758639" cy="2627040"/>
            <a:chOff x="3876600" y="1346949"/>
            <a:chExt cx="2762398" cy="1657439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3876600" y="1346949"/>
              <a:ext cx="2762398" cy="165743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3925145" y="1395494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600" kern="1200" dirty="0" err="1"/>
                <a:t>Feature</a:t>
              </a:r>
              <a:r>
                <a:rPr lang="fr-FR" sz="3600" kern="1200" dirty="0"/>
                <a:t> </a:t>
              </a:r>
              <a:r>
                <a:rPr lang="fr-FR" sz="3600" kern="1200" dirty="0" err="1"/>
                <a:t>Selection</a:t>
              </a:r>
              <a:endParaRPr lang="fr-FR" sz="3600" kern="1200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8966166" y="2371681"/>
            <a:ext cx="3225833" cy="2627040"/>
            <a:chOff x="7743958" y="1014495"/>
            <a:chExt cx="2762398" cy="2627040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7743958" y="1014495"/>
              <a:ext cx="2762398" cy="262704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7792503" y="1395494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200" kern="1200" dirty="0"/>
                <a:t>Data </a:t>
              </a:r>
              <a:r>
                <a:rPr lang="fr-FR" sz="3200" kern="1200" dirty="0" err="1"/>
                <a:t>Normalization</a:t>
              </a:r>
              <a:endParaRPr lang="fr-FR" sz="3200" kern="1200" dirty="0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4033709" y="3368039"/>
            <a:ext cx="697062" cy="370137"/>
            <a:chOff x="3047880" y="1833131"/>
            <a:chExt cx="585628" cy="685074"/>
          </a:xfrm>
          <a:solidFill>
            <a:srgbClr val="FF0000"/>
          </a:solidFill>
        </p:grpSpPr>
        <p:sp>
          <p:nvSpPr>
            <p:cNvPr id="26" name="Flèche droite 25"/>
            <p:cNvSpPr/>
            <p:nvPr/>
          </p:nvSpPr>
          <p:spPr>
            <a:xfrm>
              <a:off x="3047880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lèche droite 4"/>
            <p:cNvSpPr/>
            <p:nvPr/>
          </p:nvSpPr>
          <p:spPr>
            <a:xfrm>
              <a:off x="3047880" y="1970146"/>
              <a:ext cx="409940" cy="4110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600" kern="120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8473439" y="3398519"/>
            <a:ext cx="549416" cy="370137"/>
            <a:chOff x="3047880" y="1833131"/>
            <a:chExt cx="585628" cy="685074"/>
          </a:xfrm>
          <a:solidFill>
            <a:srgbClr val="FF0000"/>
          </a:solidFill>
        </p:grpSpPr>
        <p:sp>
          <p:nvSpPr>
            <p:cNvPr id="29" name="Flèche droite 28"/>
            <p:cNvSpPr/>
            <p:nvPr/>
          </p:nvSpPr>
          <p:spPr>
            <a:xfrm>
              <a:off x="3047880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èche droite 4"/>
            <p:cNvSpPr/>
            <p:nvPr/>
          </p:nvSpPr>
          <p:spPr>
            <a:xfrm>
              <a:off x="3047880" y="1970146"/>
              <a:ext cx="409940" cy="4110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355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14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Results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pic>
        <p:nvPicPr>
          <p:cNvPr id="13" name="Espace réservé du contenu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2864"/>
            <a:ext cx="10515600" cy="53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15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Results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5D72DF24-F318-ED48-81E8-BBE23440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36175"/>
              </p:ext>
            </p:extLst>
          </p:nvPr>
        </p:nvGraphicFramePr>
        <p:xfrm>
          <a:off x="350520" y="1645920"/>
          <a:ext cx="3048000" cy="335202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278394">
                  <a:extLst>
                    <a:ext uri="{9D8B030D-6E8A-4147-A177-3AD203B41FA5}">
                      <a16:colId xmlns:a16="http://schemas.microsoft.com/office/drawing/2014/main" val="3597803382"/>
                    </a:ext>
                  </a:extLst>
                </a:gridCol>
                <a:gridCol w="1769606">
                  <a:extLst>
                    <a:ext uri="{9D8B030D-6E8A-4147-A177-3AD203B41FA5}">
                      <a16:colId xmlns:a16="http://schemas.microsoft.com/office/drawing/2014/main" val="1663702306"/>
                    </a:ext>
                  </a:extLst>
                </a:gridCol>
              </a:tblGrid>
              <a:tr h="5263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581544"/>
                  </a:ext>
                </a:extLst>
              </a:tr>
              <a:tr h="706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 , 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595474"/>
                  </a:ext>
                </a:extLst>
              </a:tr>
              <a:tr h="706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B1 , 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597"/>
                  </a:ext>
                </a:extLst>
              </a:tr>
              <a:tr h="706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, 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05322"/>
                  </a:ext>
                </a:extLst>
              </a:tr>
              <a:tr h="706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 , 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532516"/>
                  </a:ext>
                </a:extLst>
              </a:tr>
            </a:tbl>
          </a:graphicData>
        </a:graphic>
      </p:graphicFrame>
      <p:graphicFrame>
        <p:nvGraphicFramePr>
          <p:cNvPr id="14" name="Espace réservé du contenu 9">
            <a:extLst>
              <a:ext uri="{FF2B5EF4-FFF2-40B4-BE49-F238E27FC236}">
                <a16:creationId xmlns:a16="http://schemas.microsoft.com/office/drawing/2014/main" id="{9F024901-15B5-E74D-976A-797C10F8D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999344"/>
              </p:ext>
            </p:extLst>
          </p:nvPr>
        </p:nvGraphicFramePr>
        <p:xfrm>
          <a:off x="3981031" y="1630679"/>
          <a:ext cx="7784249" cy="336726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01013">
                  <a:extLst>
                    <a:ext uri="{9D8B030D-6E8A-4147-A177-3AD203B41FA5}">
                      <a16:colId xmlns:a16="http://schemas.microsoft.com/office/drawing/2014/main" val="1074812315"/>
                    </a:ext>
                  </a:extLst>
                </a:gridCol>
                <a:gridCol w="3888486">
                  <a:extLst>
                    <a:ext uri="{9D8B030D-6E8A-4147-A177-3AD203B41FA5}">
                      <a16:colId xmlns:a16="http://schemas.microsoft.com/office/drawing/2014/main" val="1820818564"/>
                    </a:ext>
                  </a:extLst>
                </a:gridCol>
                <a:gridCol w="2594750">
                  <a:extLst>
                    <a:ext uri="{9D8B030D-6E8A-4147-A177-3AD203B41FA5}">
                      <a16:colId xmlns:a16="http://schemas.microsoft.com/office/drawing/2014/main" val="3542129883"/>
                    </a:ext>
                  </a:extLst>
                </a:gridCol>
              </a:tblGrid>
              <a:tr h="12877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Regular Cross-validation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Our used Cross-validation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99052"/>
                  </a:ext>
                </a:extLst>
              </a:tr>
              <a:tr h="899127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80% of ( A1,A2,B1,B2,C1,C2,D1,D2)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A1,B1,C1,D1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30269"/>
                  </a:ext>
                </a:extLst>
              </a:tr>
              <a:tr h="1180344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20% of ( A1,A2,B1,B2,C1,C2,D1,D2)</a:t>
                      </a:r>
                    </a:p>
                    <a:p>
                      <a:pPr algn="just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A2,B2,C2,D2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27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16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Used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Algorithms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452897" y="963178"/>
            <a:ext cx="3342605" cy="2005563"/>
            <a:chOff x="1748064" y="2975"/>
            <a:chExt cx="3342605" cy="2005563"/>
          </a:xfrm>
        </p:grpSpPr>
        <p:sp>
          <p:nvSpPr>
            <p:cNvPr id="13" name="Rectangle 12"/>
            <p:cNvSpPr/>
            <p:nvPr/>
          </p:nvSpPr>
          <p:spPr>
            <a:xfrm>
              <a:off x="1748064" y="2975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1748064" y="2975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800" kern="1200" dirty="0" err="1"/>
                <a:t>NoPoolCNN</a:t>
              </a:r>
              <a:endParaRPr lang="fr-FR" sz="4800" kern="1200" dirty="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6096000" y="963178"/>
            <a:ext cx="3342605" cy="2005563"/>
            <a:chOff x="5424930" y="2975"/>
            <a:chExt cx="3342605" cy="2005563"/>
          </a:xfrm>
        </p:grpSpPr>
        <p:sp>
          <p:nvSpPr>
            <p:cNvPr id="16" name="Rectangle 15"/>
            <p:cNvSpPr/>
            <p:nvPr/>
          </p:nvSpPr>
          <p:spPr>
            <a:xfrm>
              <a:off x="5424930" y="2975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5424930" y="2975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800" kern="1200" dirty="0" err="1"/>
                <a:t>Stacked</a:t>
              </a:r>
              <a:r>
                <a:rPr lang="fr-FR" sz="4800" kern="1200" dirty="0"/>
                <a:t> RNN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452897" y="3856654"/>
            <a:ext cx="3342605" cy="2005563"/>
            <a:chOff x="1748064" y="2342799"/>
            <a:chExt cx="3342605" cy="2005563"/>
          </a:xfrm>
        </p:grpSpPr>
        <p:sp>
          <p:nvSpPr>
            <p:cNvPr id="19" name="Rectangle 18"/>
            <p:cNvSpPr/>
            <p:nvPr/>
          </p:nvSpPr>
          <p:spPr>
            <a:xfrm>
              <a:off x="1748064" y="2342799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1748064" y="2342799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800" kern="1200" dirty="0"/>
                <a:t>CNN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096000" y="3861222"/>
            <a:ext cx="3342605" cy="2005563"/>
            <a:chOff x="5424930" y="2342799"/>
            <a:chExt cx="3342605" cy="2005563"/>
          </a:xfrm>
        </p:grpSpPr>
        <p:sp>
          <p:nvSpPr>
            <p:cNvPr id="22" name="Rectangle 21"/>
            <p:cNvSpPr/>
            <p:nvPr/>
          </p:nvSpPr>
          <p:spPr>
            <a:xfrm>
              <a:off x="5424930" y="2342799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5424930" y="2342799"/>
              <a:ext cx="3342605" cy="20055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kern="1200" noProof="0" dirty="0"/>
                <a:t>FCN-LSTM</a:t>
              </a:r>
            </a:p>
          </p:txBody>
        </p:sp>
      </p:grpSp>
      <p:sp>
        <p:nvSpPr>
          <p:cNvPr id="24" name="Ellipse 23"/>
          <p:cNvSpPr/>
          <p:nvPr/>
        </p:nvSpPr>
        <p:spPr>
          <a:xfrm>
            <a:off x="325137" y="1411367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Ellipse 24"/>
          <p:cNvSpPr/>
          <p:nvPr/>
        </p:nvSpPr>
        <p:spPr>
          <a:xfrm>
            <a:off x="9438605" y="1411367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325137" y="4465467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Ellipse 26"/>
          <p:cNvSpPr/>
          <p:nvPr/>
        </p:nvSpPr>
        <p:spPr>
          <a:xfrm>
            <a:off x="9438605" y="4465467"/>
            <a:ext cx="1127760" cy="822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17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EBF2F1"/>
                </a:solidFill>
                <a:latin typeface="Champagne &amp; Limousines" panose="020B0502020202020204"/>
              </a:rPr>
              <a:t>FCN-LSTM Architecture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3A11167-4CB6-4F43-A30B-BA884170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14" y="873018"/>
            <a:ext cx="11263526" cy="53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18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Results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graphicFrame>
        <p:nvGraphicFramePr>
          <p:cNvPr id="13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900372"/>
              </p:ext>
            </p:extLst>
          </p:nvPr>
        </p:nvGraphicFramePr>
        <p:xfrm>
          <a:off x="655318" y="899159"/>
          <a:ext cx="10628635" cy="497015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25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5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0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UAH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Driveset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Security</a:t>
                      </a:r>
                      <a:r>
                        <a:rPr lang="en-US" sz="2800" baseline="0" dirty="0"/>
                        <a:t> Dataset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OSF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HCILAB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030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/>
                        <a:t>NoPoolCNN</a:t>
                      </a:r>
                      <a:endParaRPr lang="en-US" sz="28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56.91%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85.32%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030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err="1"/>
                        <a:t>StackedRNN</a:t>
                      </a:r>
                      <a:endParaRPr lang="en-US" sz="28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25.72%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70.42%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35.12%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27.19%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030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/>
                        <a:t>CNN</a:t>
                      </a:r>
                      <a:endParaRPr lang="en-US" sz="28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87.27%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90.04%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58.24%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90.53%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4030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/>
                        <a:t>FCN-LSTM</a:t>
                      </a:r>
                      <a:endParaRPr lang="en-US" sz="28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solidFill>
                            <a:srgbClr val="7030A0"/>
                          </a:solidFill>
                        </a:rPr>
                        <a:t>89.86%</a:t>
                      </a:r>
                      <a:endParaRPr lang="en-US" sz="2800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solidFill>
                            <a:srgbClr val="7030A0"/>
                          </a:solidFill>
                        </a:rPr>
                        <a:t>95.1%</a:t>
                      </a:r>
                      <a:endParaRPr lang="en-US" sz="2800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solidFill>
                            <a:srgbClr val="7030A0"/>
                          </a:solidFill>
                        </a:rPr>
                        <a:t>62.13%</a:t>
                      </a:r>
                      <a:endParaRPr lang="en-US" sz="2800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>
                          <a:solidFill>
                            <a:srgbClr val="7030A0"/>
                          </a:solidFill>
                        </a:rPr>
                        <a:t>93.92%</a:t>
                      </a:r>
                      <a:endParaRPr lang="en-US" sz="2800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3" idx="0"/>
          </p:cNvCxnSpPr>
          <p:nvPr/>
        </p:nvCxnSpPr>
        <p:spPr>
          <a:xfrm flipV="1">
            <a:off x="2380091" y="2124635"/>
            <a:ext cx="7239" cy="942122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4582" y="1650673"/>
            <a:ext cx="362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Introduction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606573" y="3065202"/>
            <a:ext cx="9003042" cy="395452"/>
            <a:chOff x="1606573" y="3065202"/>
            <a:chExt cx="9003042" cy="395452"/>
          </a:xfrm>
        </p:grpSpPr>
        <p:grpSp>
          <p:nvGrpSpPr>
            <p:cNvPr id="11" name="Group 10"/>
            <p:cNvGrpSpPr/>
            <p:nvPr/>
          </p:nvGrpSpPr>
          <p:grpSpPr>
            <a:xfrm>
              <a:off x="1610028" y="3066758"/>
              <a:ext cx="8999587" cy="393896"/>
              <a:chOff x="1111349" y="2560320"/>
              <a:chExt cx="9083803" cy="393896"/>
            </a:xfrm>
            <a:effectLst>
              <a:glow rad="393700">
                <a:srgbClr val="009999">
                  <a:alpha val="31000"/>
                </a:srgbClr>
              </a:glow>
            </a:effectLst>
          </p:grpSpPr>
          <p:sp>
            <p:nvSpPr>
              <p:cNvPr id="8" name="Flowchart: Terminator 7"/>
              <p:cNvSpPr/>
              <p:nvPr/>
            </p:nvSpPr>
            <p:spPr>
              <a:xfrm>
                <a:off x="1111349" y="2560320"/>
                <a:ext cx="1561513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2286001" y="2560320"/>
                <a:ext cx="7673925" cy="393896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10" name="Flowchart: Terminator 9"/>
              <p:cNvSpPr/>
              <p:nvPr/>
            </p:nvSpPr>
            <p:spPr>
              <a:xfrm>
                <a:off x="8792100" y="2560320"/>
                <a:ext cx="1403052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606573" y="3065202"/>
              <a:ext cx="1667014" cy="395451"/>
              <a:chOff x="1606573" y="3065202"/>
              <a:chExt cx="1667014" cy="395451"/>
            </a:xfrm>
          </p:grpSpPr>
          <p:sp>
            <p:nvSpPr>
              <p:cNvPr id="13" name="Flowchart: Terminator 12"/>
              <p:cNvSpPr/>
              <p:nvPr/>
            </p:nvSpPr>
            <p:spPr>
              <a:xfrm>
                <a:off x="1606573" y="3066757"/>
                <a:ext cx="1547036" cy="39389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911143" y="3065202"/>
                <a:ext cx="362444" cy="369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black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</p:grpSp>
      <p:sp>
        <p:nvSpPr>
          <p:cNvPr id="12" name="Flowchart: Process 23"/>
          <p:cNvSpPr/>
          <p:nvPr/>
        </p:nvSpPr>
        <p:spPr>
          <a:xfrm>
            <a:off x="2896669" y="3066757"/>
            <a:ext cx="1301674" cy="39389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4" name="Straight Connector 28"/>
          <p:cNvCxnSpPr/>
          <p:nvPr/>
        </p:nvCxnSpPr>
        <p:spPr>
          <a:xfrm flipH="1" flipV="1">
            <a:off x="3565435" y="3460654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1974496" y="4419363"/>
            <a:ext cx="2783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Related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Works </a:t>
            </a:r>
          </a:p>
        </p:txBody>
      </p:sp>
      <p:sp>
        <p:nvSpPr>
          <p:cNvPr id="16" name="Flowchart: Process 23"/>
          <p:cNvSpPr/>
          <p:nvPr/>
        </p:nvSpPr>
        <p:spPr>
          <a:xfrm>
            <a:off x="4186768" y="3066757"/>
            <a:ext cx="1301674" cy="393895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7" name="Straight Connector 28"/>
          <p:cNvCxnSpPr/>
          <p:nvPr/>
        </p:nvCxnSpPr>
        <p:spPr>
          <a:xfrm flipH="1" flipV="1">
            <a:off x="4711749" y="2089052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3273588" y="695882"/>
            <a:ext cx="287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Proposed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Driver Identification Framework</a:t>
            </a:r>
          </a:p>
        </p:txBody>
      </p:sp>
      <p:sp>
        <p:nvSpPr>
          <p:cNvPr id="19" name="Flowchart: Process 23"/>
          <p:cNvSpPr/>
          <p:nvPr/>
        </p:nvSpPr>
        <p:spPr>
          <a:xfrm>
            <a:off x="5484984" y="3065202"/>
            <a:ext cx="1310578" cy="395451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20" name="Straight Connector 28"/>
          <p:cNvCxnSpPr/>
          <p:nvPr/>
        </p:nvCxnSpPr>
        <p:spPr>
          <a:xfrm flipH="1" flipV="1">
            <a:off x="6151938" y="3468830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/>
          <p:cNvSpPr txBox="1"/>
          <p:nvPr/>
        </p:nvSpPr>
        <p:spPr>
          <a:xfrm>
            <a:off x="5007918" y="4332437"/>
            <a:ext cx="441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WhoDrive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</a:t>
            </a:r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Implementation</a:t>
            </a:r>
            <a:endParaRPr lang="fr-FR" sz="2800" dirty="0">
              <a:solidFill>
                <a:srgbClr val="A5A5A5">
                  <a:lumMod val="50000"/>
                </a:srgbClr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pic>
        <p:nvPicPr>
          <p:cNvPr id="2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82" y="4929062"/>
            <a:ext cx="2980268" cy="1676401"/>
          </a:xfrm>
        </p:spPr>
      </p:pic>
    </p:spTree>
    <p:extLst>
      <p:ext uri="{BB962C8B-B14F-4D97-AF65-F5344CB8AC3E}">
        <p14:creationId xmlns:p14="http://schemas.microsoft.com/office/powerpoint/2010/main" val="276965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804" y="1739316"/>
            <a:ext cx="8207999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2200" b="0">
                <a:ln w="0"/>
                <a:solidFill>
                  <a:schemeClr val="tx2"/>
                </a:solidFill>
                <a:effectLst/>
                <a:latin typeface="Elephant" panose="02020904090505020303" pitchFamily="18" charset="0"/>
                <a:ea typeface="Champagne &amp; Limousines" panose="020B0502020202020204" pitchFamily="34" charset="0"/>
              </a:defRPr>
            </a:lvl1pPr>
          </a:lstStyle>
          <a:p>
            <a:r>
              <a:rPr lang="fr-FR" sz="2400" dirty="0">
                <a:solidFill>
                  <a:srgbClr val="44546A"/>
                </a:solidFill>
              </a:rPr>
              <a:t>Introduction</a:t>
            </a:r>
          </a:p>
        </p:txBody>
      </p:sp>
      <p:sp>
        <p:nvSpPr>
          <p:cNvPr id="7" name="Rectangle 6"/>
          <p:cNvSpPr/>
          <p:nvPr/>
        </p:nvSpPr>
        <p:spPr>
          <a:xfrm flipH="1">
            <a:off x="10907800" y="1738325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9804" y="2418680"/>
            <a:ext cx="8208000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>
              <a:defRPr sz="2000" b="0">
                <a:ln w="0"/>
                <a:solidFill>
                  <a:schemeClr val="tx2"/>
                </a:solidFill>
                <a:effectLst/>
                <a:latin typeface="Champagne &amp; Limousines" panose="020B0502020202020204" pitchFamily="34" charset="0"/>
                <a:ea typeface="Champagne &amp; Limousines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fr-FR" sz="2400" dirty="0" err="1">
                <a:solidFill>
                  <a:srgbClr val="44546A"/>
                </a:solidFill>
                <a:latin typeface="Elephant" panose="02020904090505020303" pitchFamily="18" charset="0"/>
              </a:rPr>
              <a:t>Related</a:t>
            </a:r>
            <a:r>
              <a:rPr lang="fr-FR" sz="2400" dirty="0">
                <a:solidFill>
                  <a:srgbClr val="44546A"/>
                </a:solidFill>
                <a:latin typeface="Elephant" panose="02020904090505020303" pitchFamily="18" charset="0"/>
              </a:rPr>
              <a:t> </a:t>
            </a:r>
            <a:r>
              <a:rPr lang="fr-FR" sz="2400" dirty="0" err="1">
                <a:solidFill>
                  <a:srgbClr val="44546A"/>
                </a:solidFill>
                <a:latin typeface="Elephant" panose="02020904090505020303" pitchFamily="18" charset="0"/>
              </a:rPr>
              <a:t>works</a:t>
            </a:r>
            <a:endParaRPr lang="fr-FR" sz="2400" dirty="0">
              <a:solidFill>
                <a:srgbClr val="44546A"/>
              </a:solidFill>
              <a:latin typeface="Elephant" panose="02020904090505020303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10907801" y="2418680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9803" y="3079797"/>
            <a:ext cx="8208000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2200" b="0">
                <a:ln w="0"/>
                <a:solidFill>
                  <a:schemeClr val="tx2"/>
                </a:solidFill>
                <a:effectLst/>
                <a:latin typeface="Elephant" panose="02020904090505020303" pitchFamily="18" charset="0"/>
                <a:ea typeface="Champagne &amp; Limousines" panose="020B0502020202020204" pitchFamily="34" charset="0"/>
              </a:defRPr>
            </a:lvl1pPr>
          </a:lstStyle>
          <a:p>
            <a:r>
              <a:rPr lang="fr-FR" sz="2400" dirty="0" err="1">
                <a:solidFill>
                  <a:srgbClr val="44546A"/>
                </a:solidFill>
              </a:rPr>
              <a:t>Proposed</a:t>
            </a:r>
            <a:r>
              <a:rPr lang="fr-FR" sz="2400" dirty="0">
                <a:solidFill>
                  <a:srgbClr val="44546A"/>
                </a:solidFill>
              </a:rPr>
              <a:t> Driver Identification Framework</a:t>
            </a:r>
          </a:p>
        </p:txBody>
      </p:sp>
      <p:sp>
        <p:nvSpPr>
          <p:cNvPr id="22" name="Rectangle 21"/>
          <p:cNvSpPr/>
          <p:nvPr/>
        </p:nvSpPr>
        <p:spPr>
          <a:xfrm flipH="1">
            <a:off x="10907801" y="3078806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9804" y="3719176"/>
            <a:ext cx="8208000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>
              <a:defRPr sz="2000" b="0">
                <a:ln w="0"/>
                <a:solidFill>
                  <a:schemeClr val="tx2"/>
                </a:solidFill>
                <a:effectLst/>
                <a:latin typeface="Champagne &amp; Limousines" panose="020B0502020202020204" pitchFamily="34" charset="0"/>
                <a:ea typeface="Champagne &amp; Limousines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fr-FR" sz="2400" dirty="0" err="1">
                <a:solidFill>
                  <a:srgbClr val="44546A"/>
                </a:solidFill>
                <a:latin typeface="Elephant" panose="02020904090505020303" pitchFamily="18" charset="0"/>
              </a:rPr>
              <a:t>Results</a:t>
            </a:r>
            <a:r>
              <a:rPr lang="fr-FR" sz="2400" dirty="0">
                <a:solidFill>
                  <a:srgbClr val="44546A"/>
                </a:solidFill>
                <a:latin typeface="Elephant" panose="02020904090505020303" pitchFamily="18" charset="0"/>
              </a:rPr>
              <a:t> and </a:t>
            </a:r>
            <a:r>
              <a:rPr lang="fr-FR" sz="2400" dirty="0" err="1">
                <a:solidFill>
                  <a:srgbClr val="44546A"/>
                </a:solidFill>
                <a:latin typeface="Elephant" panose="02020904090505020303" pitchFamily="18" charset="0"/>
              </a:rPr>
              <a:t>WhoDrive</a:t>
            </a:r>
            <a:r>
              <a:rPr lang="fr-FR" sz="2400" dirty="0">
                <a:solidFill>
                  <a:srgbClr val="44546A"/>
                </a:solidFill>
                <a:latin typeface="Elephant" panose="02020904090505020303" pitchFamily="18" charset="0"/>
              </a:rPr>
              <a:t> </a:t>
            </a:r>
            <a:r>
              <a:rPr lang="fr-FR" sz="2400" dirty="0" err="1">
                <a:solidFill>
                  <a:srgbClr val="44546A"/>
                </a:solidFill>
                <a:latin typeface="Elephant" panose="02020904090505020303" pitchFamily="18" charset="0"/>
              </a:rPr>
              <a:t>Implementaion</a:t>
            </a:r>
            <a:r>
              <a:rPr lang="fr-FR" sz="2400" dirty="0">
                <a:solidFill>
                  <a:srgbClr val="44546A"/>
                </a:solidFill>
                <a:latin typeface="Elephant" panose="02020904090505020303" pitchFamily="18" charset="0"/>
              </a:rPr>
              <a:t> on AGL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10907801" y="3716996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9803" y="4410928"/>
            <a:ext cx="8208000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2200" b="0">
                <a:ln w="0"/>
                <a:solidFill>
                  <a:schemeClr val="tx2"/>
                </a:solidFill>
                <a:effectLst/>
                <a:latin typeface="Elephant" panose="02020904090505020303" pitchFamily="18" charset="0"/>
                <a:ea typeface="Champagne &amp; Limousines" panose="020B0502020202020204" pitchFamily="34" charset="0"/>
              </a:defRPr>
            </a:lvl1pPr>
          </a:lstStyle>
          <a:p>
            <a:r>
              <a:rPr lang="fr-FR" sz="2400" dirty="0" err="1">
                <a:solidFill>
                  <a:srgbClr val="44546A"/>
                </a:solidFill>
              </a:rPr>
              <a:t>WhoDrive</a:t>
            </a:r>
            <a:r>
              <a:rPr lang="fr-FR" sz="2400" dirty="0">
                <a:solidFill>
                  <a:srgbClr val="44546A"/>
                </a:solidFill>
              </a:rPr>
              <a:t> </a:t>
            </a:r>
            <a:r>
              <a:rPr lang="fr-FR" sz="2400" dirty="0" err="1">
                <a:solidFill>
                  <a:srgbClr val="44546A"/>
                </a:solidFill>
              </a:rPr>
              <a:t>Demonstration</a:t>
            </a:r>
            <a:endParaRPr lang="fr-FR" sz="2400" dirty="0">
              <a:solidFill>
                <a:srgbClr val="44546A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H="1">
            <a:off x="10907801" y="4410928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99804" y="5069675"/>
            <a:ext cx="8207999" cy="576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>
              <a:defRPr sz="2000" b="0">
                <a:ln w="0"/>
                <a:solidFill>
                  <a:schemeClr val="tx2"/>
                </a:solidFill>
                <a:effectLst/>
                <a:latin typeface="Champagne &amp; Limousines" panose="020B0502020202020204" pitchFamily="34" charset="0"/>
                <a:ea typeface="Champagne &amp; Limousines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fr-FR" sz="2400" dirty="0">
                <a:solidFill>
                  <a:srgbClr val="44546A"/>
                </a:solidFill>
                <a:latin typeface="Elephant" panose="02020904090505020303" pitchFamily="18" charset="0"/>
              </a:rPr>
              <a:t>Conclusion</a:t>
            </a:r>
          </a:p>
        </p:txBody>
      </p:sp>
      <p:sp>
        <p:nvSpPr>
          <p:cNvPr id="31" name="Rectangle 30"/>
          <p:cNvSpPr/>
          <p:nvPr/>
        </p:nvSpPr>
        <p:spPr>
          <a:xfrm flipH="1">
            <a:off x="10907802" y="5064631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35" name="Rectangle 34"/>
          <p:cNvSpPr/>
          <p:nvPr/>
        </p:nvSpPr>
        <p:spPr>
          <a:xfrm flipH="1">
            <a:off x="2631264" y="1738325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36" name="Rectangle 35"/>
          <p:cNvSpPr/>
          <p:nvPr/>
        </p:nvSpPr>
        <p:spPr>
          <a:xfrm flipH="1">
            <a:off x="2631264" y="2418680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37" name="Rectangle 36"/>
          <p:cNvSpPr/>
          <p:nvPr/>
        </p:nvSpPr>
        <p:spPr>
          <a:xfrm flipH="1">
            <a:off x="2631265" y="3078806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2631265" y="3716996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39" name="Rectangle 38"/>
          <p:cNvSpPr/>
          <p:nvPr/>
        </p:nvSpPr>
        <p:spPr>
          <a:xfrm flipH="1">
            <a:off x="2631265" y="4410928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40" name="Rectangle 39"/>
          <p:cNvSpPr/>
          <p:nvPr/>
        </p:nvSpPr>
        <p:spPr>
          <a:xfrm flipH="1">
            <a:off x="2631264" y="5064631"/>
            <a:ext cx="68537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spc="-150">
              <a:solidFill>
                <a:srgbClr val="44546A">
                  <a:lumMod val="75000"/>
                </a:srgbClr>
              </a:solidFill>
              <a:latin typeface="Champagne &amp; Limousines"/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1897337" y="1746666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 flipH="1">
            <a:off x="1897339" y="2413422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 flipH="1">
            <a:off x="1897339" y="3088519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 flipH="1">
            <a:off x="1897339" y="3716996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 flipH="1">
            <a:off x="1897337" y="4410928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 flipH="1">
            <a:off x="1897337" y="5064631"/>
            <a:ext cx="665389" cy="576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EBF2F1"/>
                </a:solidFill>
                <a:latin typeface="Elephant" panose="02020904090505020303" pitchFamily="18" charset="0"/>
              </a:rPr>
              <a:t>6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88724" y="1090863"/>
            <a:ext cx="10440000" cy="0"/>
          </a:xfrm>
          <a:prstGeom prst="line">
            <a:avLst/>
          </a:prstGeom>
          <a:noFill/>
          <a:ln w="19050">
            <a:gradFill flip="none" rotWithShape="1">
              <a:gsLst>
                <a:gs pos="100000">
                  <a:srgbClr val="009999">
                    <a:alpha val="0"/>
                  </a:srgbClr>
                </a:gs>
                <a:gs pos="56000">
                  <a:srgbClr val="009999"/>
                </a:gs>
                <a:gs pos="23000">
                  <a:srgbClr val="9966FF"/>
                </a:gs>
                <a:gs pos="0">
                  <a:srgbClr val="BC007D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50"/>
          <p:cNvSpPr txBox="1"/>
          <p:nvPr/>
        </p:nvSpPr>
        <p:spPr>
          <a:xfrm>
            <a:off x="1036850" y="319228"/>
            <a:ext cx="230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Timeline</a:t>
            </a:r>
            <a:endParaRPr lang="fr-FR" sz="3200" dirty="0">
              <a:ln w="0"/>
              <a:solidFill>
                <a:srgbClr val="0066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2.22222E-6 L -2.5E-6 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1 -0.00301 L 4.16667E-6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5.55112E-17 L -2.5E-6 5.55112E-1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1 -4.07407E-6 L 3.33333E-6 -4.07407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-1.11111E-6 L -2.5E-6 -1.11111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1 3.33333E-6 L 3.33333E-6 3.3333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3.7037E-6 L -2.5E-6 3.7037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1 -2.59259E-6 L 3.33333E-6 -2.59259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4.81481E-6 L -2.5E-6 4.81481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1 -3.7037E-7 L 3.33333E-6 -3.7037E-7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 -4.07407E-6 L -2.5E-6 -4.07407E-6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8 -0.00301 L 2.08333E-7 -3.7037E-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13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1 2.96296E-6 L 3.54167E-6 2.96296E-6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17" grpId="0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5" grpId="0" animBg="1"/>
      <p:bldP spid="25" grpId="1" animBg="1"/>
      <p:bldP spid="26" grpId="0" animBg="1"/>
      <p:bldP spid="28" grpId="0" animBg="1"/>
      <p:bldP spid="28" grpId="1" animBg="1"/>
      <p:bldP spid="29" grpId="0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20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Automotive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Grade Linux</a:t>
            </a:r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 rotWithShape="1">
          <a:blip r:embed="rId3"/>
          <a:srcRect r="66735"/>
          <a:stretch/>
        </p:blipFill>
        <p:spPr>
          <a:xfrm>
            <a:off x="328750" y="1264920"/>
            <a:ext cx="3614700" cy="4626078"/>
          </a:xfrm>
          <a:prstGeom prst="rect">
            <a:avLst/>
          </a:prstGeom>
        </p:spPr>
      </p:pic>
      <p:pic>
        <p:nvPicPr>
          <p:cNvPr id="13" name="Espace réservé du contenu 3"/>
          <p:cNvPicPr>
            <a:picLocks noChangeAspect="1"/>
          </p:cNvPicPr>
          <p:nvPr/>
        </p:nvPicPr>
        <p:blipFill rotWithShape="1">
          <a:blip r:embed="rId3"/>
          <a:srcRect l="33412" r="33531"/>
          <a:stretch/>
        </p:blipFill>
        <p:spPr>
          <a:xfrm>
            <a:off x="3943450" y="1264920"/>
            <a:ext cx="3703320" cy="4626078"/>
          </a:xfrm>
          <a:prstGeom prst="rect">
            <a:avLst/>
          </a:prstGeom>
        </p:spPr>
      </p:pic>
      <p:pic>
        <p:nvPicPr>
          <p:cNvPr id="14" name="Espace réservé du contenu 3"/>
          <p:cNvPicPr>
            <a:picLocks noChangeAspect="1"/>
          </p:cNvPicPr>
          <p:nvPr/>
        </p:nvPicPr>
        <p:blipFill rotWithShape="1">
          <a:blip r:embed="rId3"/>
          <a:srcRect l="66907"/>
          <a:stretch/>
        </p:blipFill>
        <p:spPr>
          <a:xfrm>
            <a:off x="7787640" y="1264921"/>
            <a:ext cx="3936536" cy="46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21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Automotive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Grade Linux</a:t>
            </a:r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6" b="28478"/>
          <a:stretch/>
        </p:blipFill>
        <p:spPr>
          <a:xfrm>
            <a:off x="146432" y="1515583"/>
            <a:ext cx="2651760" cy="31121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p:pic>
        <p:nvPicPr>
          <p:cNvPr id="13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r="48841" b="29352"/>
          <a:stretch/>
        </p:blipFill>
        <p:spPr>
          <a:xfrm>
            <a:off x="3035708" y="1515583"/>
            <a:ext cx="2758440" cy="3117377"/>
          </a:xfrm>
          <a:prstGeom prst="rect">
            <a:avLst/>
          </a:prstGeom>
        </p:spPr>
      </p:pic>
      <p:pic>
        <p:nvPicPr>
          <p:cNvPr id="14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r="24927" b="29352"/>
          <a:stretch/>
        </p:blipFill>
        <p:spPr>
          <a:xfrm>
            <a:off x="6031664" y="1498515"/>
            <a:ext cx="2909584" cy="3074143"/>
          </a:xfrm>
          <a:prstGeom prst="rect">
            <a:avLst/>
          </a:prstGeom>
        </p:spPr>
      </p:pic>
      <p:pic>
        <p:nvPicPr>
          <p:cNvPr id="15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7" r="3044" b="29732"/>
          <a:stretch/>
        </p:blipFill>
        <p:spPr>
          <a:xfrm>
            <a:off x="9313608" y="1506779"/>
            <a:ext cx="2133600" cy="305761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44777" y="4678145"/>
            <a:ext cx="1880024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OBD-II Port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035708" y="4675259"/>
            <a:ext cx="2758439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OBD-II Protocol to CAN USB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96000" y="4655002"/>
            <a:ext cx="2909584" cy="13849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Automotive</a:t>
            </a:r>
            <a:r>
              <a:rPr lang="fr-FR" sz="2800" b="1" dirty="0"/>
              <a:t> Grade Linux On </a:t>
            </a:r>
            <a:r>
              <a:rPr lang="fr-FR" sz="2800" b="1" dirty="0" err="1"/>
              <a:t>Raspberry</a:t>
            </a:r>
            <a:r>
              <a:rPr lang="fr-FR" sz="2800" b="1" dirty="0"/>
              <a:t> Pi 3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376665" y="4652607"/>
            <a:ext cx="2007485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LCD Display</a:t>
            </a:r>
          </a:p>
        </p:txBody>
      </p:sp>
    </p:spTree>
    <p:extLst>
      <p:ext uri="{BB962C8B-B14F-4D97-AF65-F5344CB8AC3E}">
        <p14:creationId xmlns:p14="http://schemas.microsoft.com/office/powerpoint/2010/main" val="14036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22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Driver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Profiling</a:t>
            </a:r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 System On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WhoDrive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5" y="729970"/>
            <a:ext cx="10823970" cy="53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23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Anti-Theft System On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WhoDrive</a:t>
            </a:r>
            <a:endParaRPr lang="fr-FR" sz="2000" b="1" dirty="0">
              <a:solidFill>
                <a:srgbClr val="EBF2F1"/>
              </a:solidFill>
              <a:latin typeface="Champagne &amp; Limousines" panose="020B0502020202020204"/>
            </a:endParaRPr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9" y="702154"/>
            <a:ext cx="10994331" cy="56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3" idx="0"/>
          </p:cNvCxnSpPr>
          <p:nvPr/>
        </p:nvCxnSpPr>
        <p:spPr>
          <a:xfrm flipV="1">
            <a:off x="2380091" y="2124635"/>
            <a:ext cx="7239" cy="942122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4582" y="1650673"/>
            <a:ext cx="362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Introduction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606573" y="3065202"/>
            <a:ext cx="9003042" cy="395452"/>
            <a:chOff x="1606573" y="3065202"/>
            <a:chExt cx="9003042" cy="395452"/>
          </a:xfrm>
        </p:grpSpPr>
        <p:grpSp>
          <p:nvGrpSpPr>
            <p:cNvPr id="11" name="Group 10"/>
            <p:cNvGrpSpPr/>
            <p:nvPr/>
          </p:nvGrpSpPr>
          <p:grpSpPr>
            <a:xfrm>
              <a:off x="1610028" y="3066758"/>
              <a:ext cx="8999587" cy="393896"/>
              <a:chOff x="1111349" y="2560320"/>
              <a:chExt cx="9083803" cy="393896"/>
            </a:xfrm>
            <a:effectLst>
              <a:glow rad="393700">
                <a:srgbClr val="009999">
                  <a:alpha val="31000"/>
                </a:srgbClr>
              </a:glow>
            </a:effectLst>
          </p:grpSpPr>
          <p:sp>
            <p:nvSpPr>
              <p:cNvPr id="8" name="Flowchart: Terminator 7"/>
              <p:cNvSpPr/>
              <p:nvPr/>
            </p:nvSpPr>
            <p:spPr>
              <a:xfrm>
                <a:off x="1111349" y="2560320"/>
                <a:ext cx="1561513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2286001" y="2560320"/>
                <a:ext cx="7673925" cy="393896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10" name="Flowchart: Terminator 9"/>
              <p:cNvSpPr/>
              <p:nvPr/>
            </p:nvSpPr>
            <p:spPr>
              <a:xfrm>
                <a:off x="8792100" y="2560320"/>
                <a:ext cx="1403052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606573" y="3065202"/>
              <a:ext cx="1667014" cy="395451"/>
              <a:chOff x="1606573" y="3065202"/>
              <a:chExt cx="1667014" cy="395451"/>
            </a:xfrm>
          </p:grpSpPr>
          <p:sp>
            <p:nvSpPr>
              <p:cNvPr id="13" name="Flowchart: Terminator 12"/>
              <p:cNvSpPr/>
              <p:nvPr/>
            </p:nvSpPr>
            <p:spPr>
              <a:xfrm>
                <a:off x="1606573" y="3066757"/>
                <a:ext cx="1547036" cy="39389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911143" y="3065202"/>
                <a:ext cx="362444" cy="369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black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</p:grpSp>
      <p:sp>
        <p:nvSpPr>
          <p:cNvPr id="12" name="Flowchart: Process 23"/>
          <p:cNvSpPr/>
          <p:nvPr/>
        </p:nvSpPr>
        <p:spPr>
          <a:xfrm>
            <a:off x="2896669" y="3066757"/>
            <a:ext cx="1301674" cy="39389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4" name="Straight Connector 28"/>
          <p:cNvCxnSpPr/>
          <p:nvPr/>
        </p:nvCxnSpPr>
        <p:spPr>
          <a:xfrm flipH="1" flipV="1">
            <a:off x="3565435" y="3460654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2709213" y="4594047"/>
            <a:ext cx="2143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Related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Works </a:t>
            </a:r>
          </a:p>
        </p:txBody>
      </p:sp>
      <p:sp>
        <p:nvSpPr>
          <p:cNvPr id="16" name="Flowchart: Process 23"/>
          <p:cNvSpPr/>
          <p:nvPr/>
        </p:nvSpPr>
        <p:spPr>
          <a:xfrm>
            <a:off x="4186768" y="3060133"/>
            <a:ext cx="1301674" cy="400520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7" name="Straight Connector 28"/>
          <p:cNvCxnSpPr/>
          <p:nvPr/>
        </p:nvCxnSpPr>
        <p:spPr>
          <a:xfrm flipH="1" flipV="1">
            <a:off x="4711749" y="2089052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3273587" y="713024"/>
            <a:ext cx="3052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Proposed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driver identification Framework</a:t>
            </a:r>
          </a:p>
        </p:txBody>
      </p:sp>
      <p:sp>
        <p:nvSpPr>
          <p:cNvPr id="19" name="Flowchart: Process 23"/>
          <p:cNvSpPr/>
          <p:nvPr/>
        </p:nvSpPr>
        <p:spPr>
          <a:xfrm>
            <a:off x="5478647" y="3061008"/>
            <a:ext cx="1315125" cy="402070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20" name="Straight Connector 28"/>
          <p:cNvCxnSpPr/>
          <p:nvPr/>
        </p:nvCxnSpPr>
        <p:spPr>
          <a:xfrm flipH="1" flipV="1">
            <a:off x="6151938" y="3468830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/>
          <p:cNvSpPr txBox="1"/>
          <p:nvPr/>
        </p:nvSpPr>
        <p:spPr>
          <a:xfrm>
            <a:off x="4852845" y="4594046"/>
            <a:ext cx="304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Implementation</a:t>
            </a:r>
            <a:endParaRPr lang="fr-FR" sz="2800" dirty="0">
              <a:solidFill>
                <a:srgbClr val="A5A5A5">
                  <a:lumMod val="50000"/>
                </a:srgbClr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sp>
        <p:nvSpPr>
          <p:cNvPr id="24" name="Flowchart: Process 23"/>
          <p:cNvSpPr/>
          <p:nvPr/>
        </p:nvSpPr>
        <p:spPr>
          <a:xfrm>
            <a:off x="6793772" y="3061656"/>
            <a:ext cx="1926739" cy="398998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27" name="Straight Connector 28"/>
          <p:cNvCxnSpPr/>
          <p:nvPr/>
        </p:nvCxnSpPr>
        <p:spPr>
          <a:xfrm flipH="1" flipV="1">
            <a:off x="7392191" y="2098019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9"/>
          <p:cNvSpPr txBox="1"/>
          <p:nvPr/>
        </p:nvSpPr>
        <p:spPr>
          <a:xfrm>
            <a:off x="6227053" y="1512331"/>
            <a:ext cx="282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Demonstration</a:t>
            </a:r>
            <a:endParaRPr lang="fr-FR" sz="2800" dirty="0">
              <a:solidFill>
                <a:srgbClr val="A5A5A5">
                  <a:lumMod val="50000"/>
                </a:srgbClr>
              </a:solidFill>
              <a:effectLst>
                <a:glow rad="101600">
                  <a:srgbClr val="4472C4">
                    <a:satMod val="175000"/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153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outenance.mp4">
            <a:hlinkClick r:id="" action="ppaction://media"/>
            <a:extLst>
              <a:ext uri="{FF2B5EF4-FFF2-40B4-BE49-F238E27FC236}">
                <a16:creationId xmlns:a16="http://schemas.microsoft.com/office/drawing/2014/main" id="{FE2F6FE9-EB02-D24D-A486-A39104553C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17696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91C7E-7849-F740-BAF2-B4D4F2E6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F33B-860D-9244-925A-E01E684A9C72}" type="datetime1">
              <a:rPr lang="fr-FR" smtClean="0"/>
              <a:t>02/12/2018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ED65BD-DE07-6049-803C-B4F0ABAE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Big Data Analytics And Smart Systems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31FC4F-E42A-FB4A-92AA-4DB02DCB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2AAB3-F60A-6A42-B2FB-AD556298CE9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34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>
                <a:solidFill>
                  <a:prstClr val="black"/>
                </a:solidFill>
              </a:rPr>
              <a:pPr/>
              <a:t>02/12/2018</a:t>
            </a:fld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Master </a:t>
            </a:r>
            <a:r>
              <a:rPr lang="fr-FR" sz="1400" dirty="0" err="1">
                <a:solidFill>
                  <a:prstClr val="black"/>
                </a:solidFill>
              </a:rPr>
              <a:t>Big</a:t>
            </a:r>
            <a:r>
              <a:rPr lang="fr-FR" sz="1400" dirty="0">
                <a:solidFill>
                  <a:prstClr val="black"/>
                </a:solidFill>
              </a:rPr>
              <a:t> Data </a:t>
            </a:r>
            <a:r>
              <a:rPr lang="fr-FR" sz="1400" dirty="0" err="1">
                <a:solidFill>
                  <a:prstClr val="black"/>
                </a:solidFill>
              </a:rPr>
              <a:t>Analytics</a:t>
            </a:r>
            <a:r>
              <a:rPr lang="fr-FR" sz="1400" dirty="0">
                <a:solidFill>
                  <a:prstClr val="black"/>
                </a:solidFill>
              </a:rPr>
              <a:t> And Smart </a:t>
            </a:r>
            <a:r>
              <a:rPr lang="fr-FR" sz="1400" dirty="0" err="1">
                <a:solidFill>
                  <a:prstClr val="black"/>
                </a:solidFill>
              </a:rPr>
              <a:t>Systems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pPr/>
              <a:t>26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Conclusion And Perspectives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518160" y="1040055"/>
            <a:ext cx="8671560" cy="815490"/>
            <a:chOff x="0" y="190111"/>
            <a:chExt cx="10515600" cy="815490"/>
          </a:xfrm>
          <a:solidFill>
            <a:srgbClr val="FF0000"/>
          </a:solidFill>
        </p:grpSpPr>
        <p:sp>
          <p:nvSpPr>
            <p:cNvPr id="13" name="Rectangle à coins arrondis 12"/>
            <p:cNvSpPr/>
            <p:nvPr/>
          </p:nvSpPr>
          <p:spPr>
            <a:xfrm>
              <a:off x="0" y="190111"/>
              <a:ext cx="10515600" cy="81549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39809" y="229920"/>
              <a:ext cx="10435982" cy="7358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/>
                <a:t>Optimizing the driver identification framework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932419" y="2026230"/>
            <a:ext cx="10546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3600" dirty="0"/>
              <a:t>Minimizing the driver identification time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3600" dirty="0"/>
              <a:t>Use </a:t>
            </a:r>
            <a:r>
              <a:rPr lang="en-US" sz="3600" dirty="0" err="1"/>
              <a:t>ensembling</a:t>
            </a:r>
            <a:r>
              <a:rPr lang="en-US" sz="3600" dirty="0"/>
              <a:t> methods to get a more stable scores</a:t>
            </a:r>
            <a:endParaRPr lang="fr-FR" sz="3600" dirty="0"/>
          </a:p>
        </p:txBody>
      </p:sp>
      <p:grpSp>
        <p:nvGrpSpPr>
          <p:cNvPr id="15" name="Groupe 14"/>
          <p:cNvGrpSpPr/>
          <p:nvPr/>
        </p:nvGrpSpPr>
        <p:grpSpPr>
          <a:xfrm>
            <a:off x="550988" y="3676472"/>
            <a:ext cx="10515600" cy="815490"/>
            <a:chOff x="0" y="1938136"/>
            <a:chExt cx="10515600" cy="815490"/>
          </a:xfrm>
          <a:solidFill>
            <a:srgbClr val="FF0000"/>
          </a:solidFill>
        </p:grpSpPr>
        <p:sp>
          <p:nvSpPr>
            <p:cNvPr id="16" name="Rectangle à coins arrondis 15"/>
            <p:cNvSpPr/>
            <p:nvPr/>
          </p:nvSpPr>
          <p:spPr>
            <a:xfrm>
              <a:off x="0" y="1938136"/>
              <a:ext cx="10515600" cy="81549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39809" y="1977945"/>
              <a:ext cx="10435982" cy="7358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noProof="0" dirty="0" err="1"/>
                <a:t>WhoDrive</a:t>
              </a:r>
              <a:r>
                <a:rPr lang="en-US" sz="3400" kern="1200" noProof="0" dirty="0"/>
                <a:t> </a:t>
              </a:r>
              <a:r>
                <a:rPr lang="en-US" sz="3400" dirty="0" err="1"/>
                <a:t>i</a:t>
              </a:r>
              <a:r>
                <a:rPr lang="en-US" sz="3400" kern="1200" noProof="0" dirty="0" err="1"/>
                <a:t>mplementation</a:t>
              </a:r>
              <a:r>
                <a:rPr lang="en-US" sz="3400" kern="1200" noProof="0" dirty="0"/>
                <a:t> on other</a:t>
              </a:r>
              <a:r>
                <a:rPr lang="en-US" sz="3400" kern="1200" baseline="0" noProof="0" dirty="0"/>
                <a:t> Automotive Operating Systems</a:t>
              </a:r>
              <a:endParaRPr lang="en-US" sz="3400" kern="1200" noProof="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821022" y="4648521"/>
            <a:ext cx="6096000" cy="18097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lvl="0" indent="-285750" defTabSz="1155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fr-FR" sz="3600" dirty="0"/>
              <a:t>General Motors NGI</a:t>
            </a:r>
          </a:p>
          <a:p>
            <a:pPr marL="514350" lvl="0" indent="-285750" defTabSz="1155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fr-FR" sz="3600" dirty="0"/>
              <a:t>GENIVI</a:t>
            </a:r>
          </a:p>
          <a:p>
            <a:pPr marL="514350" lvl="0" indent="-285750" defTabSz="1155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fr-FR" sz="3600" dirty="0"/>
              <a:t>QNX</a:t>
            </a:r>
          </a:p>
        </p:txBody>
      </p:sp>
    </p:spTree>
    <p:extLst>
      <p:ext uri="{BB962C8B-B14F-4D97-AF65-F5344CB8AC3E}">
        <p14:creationId xmlns:p14="http://schemas.microsoft.com/office/powerpoint/2010/main" val="12579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929640" y="1706880"/>
            <a:ext cx="9787275" cy="1662113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7788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THANK </a:t>
            </a:r>
            <a:r>
              <a:rPr lang="en-US" altLang="ja-JP" sz="7788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Y</a:t>
            </a:r>
            <a:r>
              <a:rPr lang="en-US" altLang="ja-JP" sz="7788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OU!</a:t>
            </a:r>
            <a:endParaRPr lang="ja-JP" altLang="en-US" sz="7788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384202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537180" y="2424095"/>
            <a:ext cx="8236424" cy="1481381"/>
          </a:xfrm>
          <a:prstGeom prst="roundRect">
            <a:avLst>
              <a:gd name="adj" fmla="val 0"/>
            </a:avLst>
          </a:prstGeom>
          <a:solidFill>
            <a:srgbClr val="F3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i="1" u="sng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WhoDrive</a:t>
            </a:r>
            <a:r>
              <a:rPr lang="fr-FR" sz="4000" b="1" i="1" u="sng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fr-FR" sz="3600" b="1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Driver Identification Framework On Automotive Grade Linux</a:t>
            </a:r>
            <a:endParaRPr lang="fr-FR" sz="3600" dirty="0"/>
          </a:p>
        </p:txBody>
      </p:sp>
      <p:cxnSp>
        <p:nvCxnSpPr>
          <p:cNvPr id="37" name="Connecteur droit 36"/>
          <p:cNvCxnSpPr/>
          <p:nvPr/>
        </p:nvCxnSpPr>
        <p:spPr>
          <a:xfrm>
            <a:off x="1195305" y="986785"/>
            <a:ext cx="9720775" cy="0"/>
          </a:xfrm>
          <a:prstGeom prst="line">
            <a:avLst/>
          </a:prstGeom>
          <a:ln w="28575">
            <a:solidFill>
              <a:srgbClr val="7EA2C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2319963" y="6367035"/>
            <a:ext cx="249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Academic</a:t>
            </a:r>
            <a:r>
              <a:rPr lang="fr-FR" sz="1600" dirty="0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Year</a:t>
            </a:r>
            <a:r>
              <a:rPr lang="fr-FR" sz="1600" dirty="0">
                <a:ln w="0"/>
                <a:latin typeface="Times New Roman" panose="02020603050405020304" pitchFamily="18" charset="0"/>
                <a:ea typeface="Times New Roman" panose="02020603050405020304" pitchFamily="18" charset="0"/>
              </a:rPr>
              <a:t> : 2017-2018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62886" y="4045722"/>
            <a:ext cx="3785011" cy="109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 algn="ctr">
              <a:lnSpc>
                <a:spcPct val="115000"/>
              </a:lnSpc>
              <a:spcAft>
                <a:spcPts val="0"/>
              </a:spcAft>
            </a:pPr>
            <a: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Abdellah EL MEKKI</a:t>
            </a:r>
          </a:p>
          <a:p>
            <a:pPr algn="ctr">
              <a:spcAft>
                <a:spcPts val="0"/>
              </a:spcAft>
            </a:pPr>
            <a:endParaRPr lang="fr-FR" sz="24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75963" y="5535326"/>
            <a:ext cx="3900586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Mohamed EL KAMILI</a:t>
            </a: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Khalid FARDOUSE</a:t>
            </a:r>
          </a:p>
          <a:p>
            <a:pPr>
              <a:lnSpc>
                <a:spcPct val="115000"/>
              </a:lnSpc>
            </a:pPr>
            <a:endParaRPr lang="fr-FR" sz="2000" b="1" dirty="0">
              <a:solidFill>
                <a:srgbClr val="4D82B8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1260617" y="1015959"/>
            <a:ext cx="9720775" cy="0"/>
          </a:xfrm>
          <a:prstGeom prst="line">
            <a:avLst/>
          </a:prstGeom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à coins arrondis 60"/>
          <p:cNvSpPr/>
          <p:nvPr/>
        </p:nvSpPr>
        <p:spPr>
          <a:xfrm>
            <a:off x="1106145" y="5165595"/>
            <a:ext cx="1744302" cy="227583"/>
          </a:xfrm>
          <a:prstGeom prst="roundRect">
            <a:avLst/>
          </a:prstGeom>
          <a:solidFill>
            <a:srgbClr val="586F7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fr-FR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Supervised</a:t>
            </a: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by: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9" name="Picture 151" descr="bellebl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34" y="968188"/>
            <a:ext cx="9768657" cy="5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itle 6"/>
          <p:cNvSpPr txBox="1">
            <a:spLocks/>
          </p:cNvSpPr>
          <p:nvPr/>
        </p:nvSpPr>
        <p:spPr>
          <a:xfrm>
            <a:off x="1537180" y="1350377"/>
            <a:ext cx="8496897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2C3E50"/>
                </a:solidFill>
                <a:latin typeface="Source Sans Pro"/>
              </a:rPr>
              <a:t>Master Big Data Analytics And Smart Systems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4"/>
          <a:srcRect l="37000" t="4384" r="37875" b="29585"/>
          <a:stretch/>
        </p:blipFill>
        <p:spPr>
          <a:xfrm>
            <a:off x="4475425" y="3549"/>
            <a:ext cx="3063240" cy="94567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t="12388" r="90750"/>
          <a:stretch/>
        </p:blipFill>
        <p:spPr>
          <a:xfrm>
            <a:off x="2234" y="0"/>
            <a:ext cx="1127760" cy="133458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l="9125" t="48405" r="66625"/>
          <a:stretch/>
        </p:blipFill>
        <p:spPr>
          <a:xfrm>
            <a:off x="1106145" y="124104"/>
            <a:ext cx="2956560" cy="78594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2125" t="8386"/>
          <a:stretch/>
        </p:blipFill>
        <p:spPr>
          <a:xfrm>
            <a:off x="11231880" y="3549"/>
            <a:ext cx="960120" cy="1395549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4"/>
          <a:srcRect l="63125" t="46404" r="8375"/>
          <a:stretch/>
        </p:blipFill>
        <p:spPr>
          <a:xfrm>
            <a:off x="7696200" y="105848"/>
            <a:ext cx="3474720" cy="8164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12734" y="5535326"/>
            <a:ext cx="2172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CCA62">
                    <a:lumMod val="50000"/>
                  </a:srgbClr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Pr. Ismail BERRADA</a:t>
            </a:r>
            <a:endParaRPr lang="fr-FR" dirty="0"/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id="{229E309C-573B-5648-907C-C9A1BF450B8C}"/>
              </a:ext>
            </a:extLst>
          </p:cNvPr>
          <p:cNvSpPr/>
          <p:nvPr/>
        </p:nvSpPr>
        <p:spPr>
          <a:xfrm>
            <a:off x="8561409" y="5165595"/>
            <a:ext cx="1744302" cy="227583"/>
          </a:xfrm>
          <a:prstGeom prst="roundRect">
            <a:avLst/>
          </a:prstGeom>
          <a:solidFill>
            <a:srgbClr val="586F7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Jury </a:t>
            </a:r>
            <a:r>
              <a:rPr lang="fr-FR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Members</a:t>
            </a: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9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3" idx="0"/>
          </p:cNvCxnSpPr>
          <p:nvPr/>
        </p:nvCxnSpPr>
        <p:spPr>
          <a:xfrm flipV="1">
            <a:off x="2380091" y="2124635"/>
            <a:ext cx="7239" cy="942122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4582" y="1650673"/>
            <a:ext cx="3624159" cy="52322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Introduction</a:t>
            </a:r>
            <a:endParaRPr lang="fr-FR" sz="2800" dirty="0">
              <a:solidFill>
                <a:schemeClr val="accent3">
                  <a:lumMod val="50000"/>
                </a:schemeClr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606573" y="3065202"/>
            <a:ext cx="9003042" cy="395452"/>
            <a:chOff x="1606573" y="3065202"/>
            <a:chExt cx="9003042" cy="395452"/>
          </a:xfrm>
        </p:grpSpPr>
        <p:grpSp>
          <p:nvGrpSpPr>
            <p:cNvPr id="11" name="Group 10"/>
            <p:cNvGrpSpPr/>
            <p:nvPr/>
          </p:nvGrpSpPr>
          <p:grpSpPr>
            <a:xfrm>
              <a:off x="1610028" y="3066758"/>
              <a:ext cx="8999587" cy="393896"/>
              <a:chOff x="1111349" y="2560320"/>
              <a:chExt cx="9083803" cy="393896"/>
            </a:xfrm>
            <a:effectLst>
              <a:glow rad="393700">
                <a:srgbClr val="009999">
                  <a:alpha val="31000"/>
                </a:srgbClr>
              </a:glow>
            </a:effectLst>
          </p:grpSpPr>
          <p:sp>
            <p:nvSpPr>
              <p:cNvPr id="8" name="Flowchart: Terminator 7"/>
              <p:cNvSpPr/>
              <p:nvPr/>
            </p:nvSpPr>
            <p:spPr>
              <a:xfrm>
                <a:off x="1111349" y="2560320"/>
                <a:ext cx="1561513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2286001" y="2560320"/>
                <a:ext cx="7673925" cy="393896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10" name="Flowchart: Terminator 9"/>
              <p:cNvSpPr/>
              <p:nvPr/>
            </p:nvSpPr>
            <p:spPr>
              <a:xfrm>
                <a:off x="8792100" y="2560320"/>
                <a:ext cx="1403052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606573" y="3065202"/>
              <a:ext cx="1667014" cy="395451"/>
              <a:chOff x="1606573" y="3065202"/>
              <a:chExt cx="1667014" cy="395451"/>
            </a:xfrm>
          </p:grpSpPr>
          <p:sp>
            <p:nvSpPr>
              <p:cNvPr id="13" name="Flowchart: Terminator 12"/>
              <p:cNvSpPr/>
              <p:nvPr/>
            </p:nvSpPr>
            <p:spPr>
              <a:xfrm>
                <a:off x="1606573" y="3066757"/>
                <a:ext cx="1547036" cy="39389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911143" y="3065202"/>
                <a:ext cx="362444" cy="369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49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7892"/>
            <a:ext cx="12200603" cy="66789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57" b="1" dirty="0">
                <a:gradFill flip="none" rotWithShape="1">
                  <a:gsLst>
                    <a:gs pos="0">
                      <a:prstClr val="white">
                        <a:lumMod val="75000"/>
                      </a:prstClr>
                    </a:gs>
                    <a:gs pos="50000">
                      <a:prstClr val="white">
                        <a:lumMod val="85000"/>
                      </a:prstClr>
                    </a:gs>
                    <a:gs pos="100000">
                      <a:prstClr val="white"/>
                    </a:gs>
                  </a:gsLst>
                  <a:lin ang="16200000" scaled="1"/>
                  <a:tileRect/>
                </a:gradFill>
                <a:effectLst>
                  <a:outerShdw dist="38100" dir="5400000" algn="t" rotWithShape="0">
                    <a:prstClr val="black">
                      <a:alpha val="60000"/>
                    </a:prstClr>
                  </a:outerShdw>
                </a:effectLst>
                <a:latin typeface="Century Gothic" pitchFamily="34" charset="0"/>
              </a:rPr>
              <a:t>Introduction </a:t>
            </a:r>
          </a:p>
        </p:txBody>
      </p:sp>
      <p:sp>
        <p:nvSpPr>
          <p:cNvPr id="13" name="AutoShape 4" descr="Affichage de Safran Logo.jpg en cours..."/>
          <p:cNvSpPr>
            <a:spLocks noChangeAspect="1" noChangeArrowheads="1"/>
          </p:cNvSpPr>
          <p:nvPr/>
        </p:nvSpPr>
        <p:spPr bwMode="auto">
          <a:xfrm>
            <a:off x="105363" y="-82382"/>
            <a:ext cx="206425" cy="2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1928" tIns="30964" rIns="61928" bIns="30964" numCol="1" anchor="t" anchorCtr="0" compatLnSpc="1">
            <a:prstTxWarp prst="textNoShape">
              <a:avLst/>
            </a:prstTxWarp>
          </a:bodyPr>
          <a:lstStyle/>
          <a:p>
            <a:endParaRPr lang="fr-FR" sz="1219">
              <a:solidFill>
                <a:prstClr val="black"/>
              </a:solidFill>
            </a:endParaRPr>
          </a:p>
        </p:txBody>
      </p:sp>
      <p:sp>
        <p:nvSpPr>
          <p:cNvPr id="15" name="AutoShape 6" descr="Affichage de Safran Logo.jpg en cours..."/>
          <p:cNvSpPr>
            <a:spLocks noChangeAspect="1" noChangeArrowheads="1"/>
          </p:cNvSpPr>
          <p:nvPr/>
        </p:nvSpPr>
        <p:spPr bwMode="auto">
          <a:xfrm>
            <a:off x="208576" y="20831"/>
            <a:ext cx="206425" cy="2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1928" tIns="30964" rIns="61928" bIns="30964" numCol="1" anchor="t" anchorCtr="0" compatLnSpc="1">
            <a:prstTxWarp prst="textNoShape">
              <a:avLst/>
            </a:prstTxWarp>
          </a:bodyPr>
          <a:lstStyle/>
          <a:p>
            <a:endParaRPr lang="fr-FR" sz="1219">
              <a:solidFill>
                <a:prstClr val="black"/>
              </a:solidFill>
            </a:endParaRPr>
          </a:p>
        </p:txBody>
      </p:sp>
      <p:sp>
        <p:nvSpPr>
          <p:cNvPr id="16" name="AutoShape 8" descr="Affichage de Safran Logo.jpg en cours..."/>
          <p:cNvSpPr>
            <a:spLocks noChangeAspect="1" noChangeArrowheads="1"/>
          </p:cNvSpPr>
          <p:nvPr/>
        </p:nvSpPr>
        <p:spPr bwMode="auto">
          <a:xfrm>
            <a:off x="311789" y="124044"/>
            <a:ext cx="206425" cy="2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1928" tIns="30964" rIns="61928" bIns="30964" numCol="1" anchor="t" anchorCtr="0" compatLnSpc="1">
            <a:prstTxWarp prst="textNoShape">
              <a:avLst/>
            </a:prstTxWarp>
          </a:bodyPr>
          <a:lstStyle/>
          <a:p>
            <a:endParaRPr lang="fr-FR" sz="1219">
              <a:solidFill>
                <a:prstClr val="black"/>
              </a:solidFill>
            </a:endParaRPr>
          </a:p>
        </p:txBody>
      </p:sp>
      <p:sp>
        <p:nvSpPr>
          <p:cNvPr id="17" name="AutoShape 10" descr="Affichage de Safran Logo.jpg en cours..."/>
          <p:cNvSpPr>
            <a:spLocks noChangeAspect="1" noChangeArrowheads="1"/>
          </p:cNvSpPr>
          <p:nvPr/>
        </p:nvSpPr>
        <p:spPr bwMode="auto">
          <a:xfrm>
            <a:off x="415001" y="227256"/>
            <a:ext cx="206425" cy="2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1928" tIns="30964" rIns="61928" bIns="30964" numCol="1" anchor="t" anchorCtr="0" compatLnSpc="1">
            <a:prstTxWarp prst="textNoShape">
              <a:avLst/>
            </a:prstTxWarp>
          </a:bodyPr>
          <a:lstStyle/>
          <a:p>
            <a:endParaRPr lang="fr-FR" sz="1219">
              <a:solidFill>
                <a:prstClr val="black"/>
              </a:solidFill>
            </a:endParaRPr>
          </a:p>
        </p:txBody>
      </p:sp>
      <p:graphicFrame>
        <p:nvGraphicFramePr>
          <p:cNvPr id="9" name="Espace réservé du contenu 6">
            <a:extLst>
              <a:ext uri="{FF2B5EF4-FFF2-40B4-BE49-F238E27FC236}">
                <a16:creationId xmlns:a16="http://schemas.microsoft.com/office/drawing/2014/main" id="{1D6477E2-EFB2-864D-8E70-5E75DE415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155941"/>
          <a:ext cx="10515600" cy="527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lowchart: Process 4"/>
          <p:cNvSpPr/>
          <p:nvPr/>
        </p:nvSpPr>
        <p:spPr>
          <a:xfrm>
            <a:off x="-358689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566529" y="6510752"/>
            <a:ext cx="547252" cy="358726"/>
          </a:xfrm>
        </p:spPr>
        <p:txBody>
          <a:bodyPr/>
          <a:lstStyle/>
          <a:p>
            <a:r>
              <a:rPr lang="fr-FR" sz="1600" dirty="0">
                <a:solidFill>
                  <a:srgbClr val="006664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4" name="TextBox 10"/>
          <p:cNvSpPr txBox="1"/>
          <p:nvPr/>
        </p:nvSpPr>
        <p:spPr>
          <a:xfrm>
            <a:off x="2213211" y="6536227"/>
            <a:ext cx="388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116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5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Driver Identification and </a:t>
            </a:r>
            <a:r>
              <a:rPr lang="fr-FR" sz="2000" b="1" dirty="0" err="1">
                <a:solidFill>
                  <a:srgbClr val="EBF2F1"/>
                </a:solidFill>
                <a:latin typeface="Champagne &amp; Limousines" panose="020B0502020202020204"/>
              </a:rPr>
              <a:t>Fingerprinting</a:t>
            </a:r>
            <a:endParaRPr lang="fr-FR" sz="2000" b="1" dirty="0">
              <a:solidFill>
                <a:srgbClr val="EBF2F1"/>
              </a:solidFill>
              <a:effectLst/>
              <a:latin typeface="Champagne &amp; Limousines" panose="020B0502020202020204"/>
            </a:endParaRPr>
          </a:p>
        </p:txBody>
      </p:sp>
      <p:graphicFrame>
        <p:nvGraphicFramePr>
          <p:cNvPr id="62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514989"/>
              </p:ext>
            </p:extLst>
          </p:nvPr>
        </p:nvGraphicFramePr>
        <p:xfrm>
          <a:off x="310552" y="782863"/>
          <a:ext cx="11144388" cy="537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4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3" idx="0"/>
          </p:cNvCxnSpPr>
          <p:nvPr/>
        </p:nvCxnSpPr>
        <p:spPr>
          <a:xfrm flipV="1">
            <a:off x="2380091" y="2124635"/>
            <a:ext cx="7239" cy="942122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4582" y="1650673"/>
            <a:ext cx="362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Introduction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606573" y="3065202"/>
            <a:ext cx="9003042" cy="395452"/>
            <a:chOff x="1606573" y="3065202"/>
            <a:chExt cx="9003042" cy="395452"/>
          </a:xfrm>
        </p:grpSpPr>
        <p:grpSp>
          <p:nvGrpSpPr>
            <p:cNvPr id="11" name="Group 10"/>
            <p:cNvGrpSpPr/>
            <p:nvPr/>
          </p:nvGrpSpPr>
          <p:grpSpPr>
            <a:xfrm>
              <a:off x="1610028" y="3066758"/>
              <a:ext cx="8999587" cy="393896"/>
              <a:chOff x="1111349" y="2560320"/>
              <a:chExt cx="9083803" cy="393896"/>
            </a:xfrm>
            <a:effectLst>
              <a:glow rad="393700">
                <a:srgbClr val="009999">
                  <a:alpha val="31000"/>
                </a:srgbClr>
              </a:glow>
            </a:effectLst>
          </p:grpSpPr>
          <p:sp>
            <p:nvSpPr>
              <p:cNvPr id="8" name="Flowchart: Terminator 7"/>
              <p:cNvSpPr/>
              <p:nvPr/>
            </p:nvSpPr>
            <p:spPr>
              <a:xfrm>
                <a:off x="1111349" y="2560320"/>
                <a:ext cx="1561513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2286001" y="2560320"/>
                <a:ext cx="7673925" cy="393896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10" name="Flowchart: Terminator 9"/>
              <p:cNvSpPr/>
              <p:nvPr/>
            </p:nvSpPr>
            <p:spPr>
              <a:xfrm>
                <a:off x="8792100" y="2560320"/>
                <a:ext cx="1403052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606573" y="3065202"/>
              <a:ext cx="1667014" cy="395451"/>
              <a:chOff x="1606573" y="3065202"/>
              <a:chExt cx="1667014" cy="395451"/>
            </a:xfrm>
          </p:grpSpPr>
          <p:sp>
            <p:nvSpPr>
              <p:cNvPr id="13" name="Flowchart: Terminator 12"/>
              <p:cNvSpPr/>
              <p:nvPr/>
            </p:nvSpPr>
            <p:spPr>
              <a:xfrm>
                <a:off x="1606573" y="3066757"/>
                <a:ext cx="1547036" cy="39389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911143" y="3065202"/>
                <a:ext cx="362444" cy="369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</p:grpSp>
      <p:sp>
        <p:nvSpPr>
          <p:cNvPr id="12" name="Flowchart: Process 23"/>
          <p:cNvSpPr/>
          <p:nvPr/>
        </p:nvSpPr>
        <p:spPr>
          <a:xfrm>
            <a:off x="2896669" y="3066757"/>
            <a:ext cx="1301674" cy="39389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4" name="Straight Connector 28"/>
          <p:cNvCxnSpPr/>
          <p:nvPr/>
        </p:nvCxnSpPr>
        <p:spPr>
          <a:xfrm flipH="1" flipV="1">
            <a:off x="3565435" y="3460654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2400297" y="4427370"/>
            <a:ext cx="3155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Related</a:t>
            </a:r>
            <a:r>
              <a:rPr lang="fr-FR" sz="2800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 Works </a:t>
            </a:r>
          </a:p>
        </p:txBody>
      </p:sp>
    </p:spTree>
    <p:extLst>
      <p:ext uri="{BB962C8B-B14F-4D97-AF65-F5344CB8AC3E}">
        <p14:creationId xmlns:p14="http://schemas.microsoft.com/office/powerpoint/2010/main" val="1538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6D64323-E8A6-F14C-ACD4-10959DD43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056872"/>
              </p:ext>
            </p:extLst>
          </p:nvPr>
        </p:nvGraphicFramePr>
        <p:xfrm>
          <a:off x="0" y="2"/>
          <a:ext cx="12192000" cy="6768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6293">
                  <a:extLst>
                    <a:ext uri="{9D8B030D-6E8A-4147-A177-3AD203B41FA5}">
                      <a16:colId xmlns:a16="http://schemas.microsoft.com/office/drawing/2014/main" val="3332168084"/>
                    </a:ext>
                  </a:extLst>
                </a:gridCol>
                <a:gridCol w="2970507">
                  <a:extLst>
                    <a:ext uri="{9D8B030D-6E8A-4147-A177-3AD203B41FA5}">
                      <a16:colId xmlns:a16="http://schemas.microsoft.com/office/drawing/2014/main" val="272863104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22278536"/>
                    </a:ext>
                  </a:extLst>
                </a:gridCol>
                <a:gridCol w="3931927">
                  <a:extLst>
                    <a:ext uri="{9D8B030D-6E8A-4147-A177-3AD203B41FA5}">
                      <a16:colId xmlns:a16="http://schemas.microsoft.com/office/drawing/2014/main" val="2885094373"/>
                    </a:ext>
                  </a:extLst>
                </a:gridCol>
                <a:gridCol w="944873">
                  <a:extLst>
                    <a:ext uri="{9D8B030D-6E8A-4147-A177-3AD203B41FA5}">
                      <a16:colId xmlns:a16="http://schemas.microsoft.com/office/drawing/2014/main" val="3907173416"/>
                    </a:ext>
                  </a:extLst>
                </a:gridCol>
              </a:tblGrid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Research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Validation technique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Features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Classification algorithms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Accuracy score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04254923"/>
                  </a:ext>
                </a:extLst>
              </a:tr>
              <a:tr h="8758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Luis and </a:t>
                      </a:r>
                      <a:r>
                        <a:rPr lang="fr-FR" sz="1400" dirty="0" err="1">
                          <a:effectLst/>
                        </a:rPr>
                        <a:t>Hannen</a:t>
                      </a:r>
                      <a:r>
                        <a:rPr lang="fr-FR" sz="1400" dirty="0">
                          <a:effectLst/>
                        </a:rPr>
                        <a:t>, 2017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70%/30% for training and testing tasks, respectively. </a:t>
                      </a:r>
                      <a:r>
                        <a:rPr lang="fr-FR" sz="1600" dirty="0">
                          <a:effectLst/>
                        </a:rPr>
                        <a:t>And 10-fold cross validation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Trip duration, departure time, destination , aggressiveness level, trip type, number of events...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Random Forest, SVM, Stacking algorithms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74 - 88%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552690246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Chowdhury</a:t>
                      </a:r>
                      <a:r>
                        <a:rPr lang="fr-FR" sz="1400" dirty="0">
                          <a:effectLst/>
                        </a:rPr>
                        <a:t> et Al., 2018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k-fold cross-validation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GPS Data + 137 statistical features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Random Forest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82.3%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2092407770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Even</a:t>
                      </a:r>
                      <a:r>
                        <a:rPr lang="fr-FR" sz="1400" dirty="0">
                          <a:effectLst/>
                        </a:rPr>
                        <a:t> et Al,2015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k-fold cross-validation 10% for 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OBD-II data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Random Forest, SVM, KNN, Naive Bayes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100%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516812750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Kwak</a:t>
                      </a:r>
                      <a:r>
                        <a:rPr lang="fr-FR" sz="1400" dirty="0">
                          <a:effectLst/>
                        </a:rPr>
                        <a:t> et Al, 2016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10-fold cross 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OBD-II data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Decision Tree, KNN, Random Forest, Multilayer perceptron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99%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054172947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Van et Al, 2013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10-fold cross 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Acceleration events, Brake events, Turning events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SVM, Kmeans clustring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60%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376130504"/>
                  </a:ext>
                </a:extLst>
              </a:tr>
              <a:tr h="5219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Woo</a:t>
                      </a:r>
                      <a:r>
                        <a:rPr lang="fr-FR" sz="1400" dirty="0">
                          <a:effectLst/>
                        </a:rPr>
                        <a:t> et Al, 2017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 / 50% for training and testing tasks, respectively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Driving simulator : Steering , brake , acceleration 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SVM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70%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2296613662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Martenneli</a:t>
                      </a:r>
                      <a:r>
                        <a:rPr lang="fr-FR" sz="1400" dirty="0">
                          <a:effectLst/>
                        </a:rPr>
                        <a:t> et Al, 2018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10-fold cross 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OBD-II data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J48, J48graft, J48consolidated, RandomTree and RepTree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84.4% - 99.8%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622498968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Virojboonekiate</a:t>
                      </a:r>
                      <a:r>
                        <a:rPr lang="fr-FR" sz="1400" dirty="0">
                          <a:effectLst/>
                        </a:rPr>
                        <a:t> et Al, 2017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10-fold cross validation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Acceleration data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Neural Networks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88.3% - 92%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2967378838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Fung et Al, 2017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None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err="1">
                          <a:effectLst/>
                        </a:rPr>
                        <a:t>Acceleration</a:t>
                      </a:r>
                      <a:r>
                        <a:rPr lang="fr-FR" sz="1600" dirty="0">
                          <a:effectLst/>
                        </a:rPr>
                        <a:t> and </a:t>
                      </a:r>
                      <a:r>
                        <a:rPr lang="fr-FR" sz="1600" dirty="0" err="1">
                          <a:effectLst/>
                        </a:rPr>
                        <a:t>Deceleration</a:t>
                      </a:r>
                      <a:r>
                        <a:rPr lang="fr-FR" sz="1600" dirty="0">
                          <a:effectLst/>
                        </a:rPr>
                        <a:t> Events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err="1">
                          <a:effectLst/>
                        </a:rPr>
                        <a:t>multiclass</a:t>
                      </a:r>
                      <a:r>
                        <a:rPr lang="fr-FR" sz="1600" dirty="0">
                          <a:effectLst/>
                        </a:rPr>
                        <a:t> </a:t>
                      </a:r>
                      <a:r>
                        <a:rPr lang="fr-FR" sz="1600" dirty="0" err="1">
                          <a:effectLst/>
                        </a:rPr>
                        <a:t>linear</a:t>
                      </a:r>
                      <a:r>
                        <a:rPr lang="fr-FR" sz="1600" dirty="0">
                          <a:effectLst/>
                        </a:rPr>
                        <a:t> discriminant </a:t>
                      </a:r>
                      <a:r>
                        <a:rPr lang="fr-FR" sz="1600" dirty="0" err="1">
                          <a:effectLst/>
                        </a:rPr>
                        <a:t>analysis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61%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745701149"/>
                  </a:ext>
                </a:extLst>
              </a:tr>
              <a:tr h="227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Dong et Al, 2016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5-fold cross-validation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GPS Data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Neural Networks: CNN, RNN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77%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2462780397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Dong et Al, 2017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80% / 20%  for training and testing tasks , respectively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GPS Data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Autoencoder Regularized deep neural Network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78.3%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/>
                </a:tc>
                <a:extLst>
                  <a:ext uri="{0D108BD9-81ED-4DB2-BD59-A6C34878D82A}">
                    <a16:rowId xmlns:a16="http://schemas.microsoft.com/office/drawing/2014/main" val="1725875960"/>
                  </a:ext>
                </a:extLst>
              </a:tr>
              <a:tr h="443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Our </a:t>
                      </a:r>
                      <a:r>
                        <a:rPr lang="fr-FR" sz="14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Approach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1260" marR="31260" marT="6252" marB="62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Training on unique trips , validation on new </a:t>
                      </a:r>
                      <a:r>
                        <a:rPr lang="fr-FR" sz="16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unseen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trips</a:t>
                      </a:r>
                    </a:p>
                  </a:txBody>
                  <a:tcPr marL="31260" marR="31260" marT="6252" marB="62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GPS Data , OBD-II Data</a:t>
                      </a:r>
                    </a:p>
                  </a:txBody>
                  <a:tcPr marL="31260" marR="31260" marT="6252" marB="62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CNN , LSTM</a:t>
                      </a:r>
                    </a:p>
                  </a:txBody>
                  <a:tcPr marL="31260" marR="31260" marT="6252" marB="62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 – 95%</a:t>
                      </a:r>
                    </a:p>
                  </a:txBody>
                  <a:tcPr marL="31260" marR="31260" marT="6252" marB="62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534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49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2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owchart: Process 4"/>
          <p:cNvSpPr/>
          <p:nvPr/>
        </p:nvSpPr>
        <p:spPr>
          <a:xfrm>
            <a:off x="-532015" y="6499274"/>
            <a:ext cx="12917979" cy="358726"/>
          </a:xfrm>
          <a:prstGeom prst="flowChartProcess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3114" y="6527090"/>
            <a:ext cx="0" cy="288000"/>
          </a:xfrm>
          <a:prstGeom prst="line">
            <a:avLst/>
          </a:prstGeom>
          <a:ln w="3175">
            <a:solidFill>
              <a:srgbClr val="EBF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5569" y="6527090"/>
            <a:ext cx="160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23D52FC-23B5-894C-B697-586F3E59FB79}" type="datetime1">
              <a:rPr lang="fr-FR" sz="1400"/>
              <a:pPr/>
              <a:t>02/12/2018</a:t>
            </a:fld>
            <a:endParaRPr lang="fr-F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4801" y="6536227"/>
            <a:ext cx="377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Master </a:t>
            </a:r>
            <a:r>
              <a:rPr lang="fr-FR" sz="1400" dirty="0" err="1"/>
              <a:t>Big</a:t>
            </a:r>
            <a:r>
              <a:rPr lang="fr-FR" sz="1400" dirty="0"/>
              <a:t> Data </a:t>
            </a:r>
            <a:r>
              <a:rPr lang="fr-FR" sz="1400" dirty="0" err="1"/>
              <a:t>Analytics</a:t>
            </a:r>
            <a:r>
              <a:rPr lang="fr-FR" sz="1400" dirty="0"/>
              <a:t> And Smart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454939" y="6499274"/>
            <a:ext cx="547252" cy="358726"/>
          </a:xfrm>
        </p:spPr>
        <p:txBody>
          <a:bodyPr/>
          <a:lstStyle/>
          <a:p>
            <a:fld id="{CFA69AEC-6FDF-4B62-8B7D-744E3ADE5AD4}" type="slidenum">
              <a:rPr lang="fr-FR" sz="1800" smtClean="0">
                <a:solidFill>
                  <a:srgbClr val="006664"/>
                </a:solidFill>
                <a:latin typeface="Arial Rounded MT Bold" panose="020F0704030504030204" pitchFamily="34" charset="0"/>
              </a:rPr>
              <a:t>8</a:t>
            </a:fld>
            <a:endParaRPr lang="fr-FR" sz="1600" dirty="0">
              <a:solidFill>
                <a:srgbClr val="00666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3851" y="170863"/>
            <a:ext cx="804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EBF2F1"/>
                </a:solidFill>
                <a:latin typeface="Champagne &amp; Limousines" panose="020B0502020202020204"/>
              </a:rPr>
              <a:t>Challenges</a:t>
            </a:r>
            <a:endParaRPr lang="fr-FR" sz="2000" b="1" dirty="0">
              <a:solidFill>
                <a:srgbClr val="EBF2F1"/>
              </a:solidFill>
              <a:effectLst/>
              <a:latin typeface="Champagne &amp; Limousines" panose="020B0502020202020204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475483" y="1184435"/>
            <a:ext cx="6437376" cy="1136329"/>
            <a:chOff x="3621024" y="144193"/>
            <a:chExt cx="6437376" cy="1136329"/>
          </a:xfrm>
        </p:grpSpPr>
        <p:sp>
          <p:nvSpPr>
            <p:cNvPr id="17" name="Arrondir un rectangle avec un coin du même côté 16"/>
            <p:cNvSpPr/>
            <p:nvPr/>
          </p:nvSpPr>
          <p:spPr>
            <a:xfrm rot="5400000">
              <a:off x="6271547" y="-2506330"/>
              <a:ext cx="1136329" cy="6437376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Arrondir un rectangle avec un coin du même côté 4"/>
            <p:cNvSpPr/>
            <p:nvPr/>
          </p:nvSpPr>
          <p:spPr>
            <a:xfrm>
              <a:off x="3621024" y="199664"/>
              <a:ext cx="6381905" cy="10253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Find real world </a:t>
              </a:r>
              <a:r>
                <a:rPr lang="en-US" sz="2000" kern="1200" dirty="0" err="1"/>
                <a:t>drivesets</a:t>
              </a:r>
              <a:endParaRPr 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Find datasets containing multiple trips per driver</a:t>
              </a: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Car sensors generate time-series data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854459" y="1042394"/>
            <a:ext cx="3621024" cy="1420411"/>
            <a:chOff x="0" y="2152"/>
            <a:chExt cx="3621024" cy="1420411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0" y="2152"/>
              <a:ext cx="3621024" cy="1420411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69339" y="71491"/>
              <a:ext cx="3482346" cy="1281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Driving Data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4413504" y="2860835"/>
            <a:ext cx="6437376" cy="1136329"/>
            <a:chOff x="3621024" y="1635625"/>
            <a:chExt cx="6437376" cy="1136329"/>
          </a:xfrm>
        </p:grpSpPr>
        <p:sp>
          <p:nvSpPr>
            <p:cNvPr id="23" name="Arrondir un rectangle avec un coin du même côté 22"/>
            <p:cNvSpPr/>
            <p:nvPr/>
          </p:nvSpPr>
          <p:spPr>
            <a:xfrm rot="5400000">
              <a:off x="6271547" y="-1014898"/>
              <a:ext cx="1136329" cy="6437376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Arrondir un rectangle avec un coin du même côté 4"/>
            <p:cNvSpPr/>
            <p:nvPr/>
          </p:nvSpPr>
          <p:spPr>
            <a:xfrm>
              <a:off x="3621024" y="1691096"/>
              <a:ext cx="6381905" cy="10253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Using deep learning networks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Driving identification in a minimal time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792480" y="2718794"/>
            <a:ext cx="3621024" cy="1420411"/>
            <a:chOff x="0" y="1493584"/>
            <a:chExt cx="3621024" cy="1420411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0" y="1493584"/>
              <a:ext cx="3621024" cy="1420411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9339" y="1562923"/>
              <a:ext cx="3482346" cy="1281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Identification approach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4459224" y="4628676"/>
            <a:ext cx="6437376" cy="1136329"/>
            <a:chOff x="3621024" y="3127057"/>
            <a:chExt cx="6437376" cy="1136329"/>
          </a:xfrm>
        </p:grpSpPr>
        <p:sp>
          <p:nvSpPr>
            <p:cNvPr id="29" name="Arrondir un rectangle avec un coin du même côté 28"/>
            <p:cNvSpPr/>
            <p:nvPr/>
          </p:nvSpPr>
          <p:spPr>
            <a:xfrm rot="5400000">
              <a:off x="6271547" y="476534"/>
              <a:ext cx="1136329" cy="6437376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Arrondir un rectangle avec un coin du même côté 4"/>
            <p:cNvSpPr/>
            <p:nvPr/>
          </p:nvSpPr>
          <p:spPr>
            <a:xfrm>
              <a:off x="3621024" y="3182529"/>
              <a:ext cx="6381905" cy="10253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Automotive Grade Linux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GENIVI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/>
                <a:t>NGI General Motors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838200" y="4456155"/>
            <a:ext cx="3621024" cy="1420411"/>
            <a:chOff x="0" y="2985016"/>
            <a:chExt cx="3621024" cy="1420411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0" y="2985016"/>
              <a:ext cx="3621024" cy="1420411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69339" y="3054355"/>
              <a:ext cx="3482346" cy="1281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Implantability of the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90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3" idx="0"/>
          </p:cNvCxnSpPr>
          <p:nvPr/>
        </p:nvCxnSpPr>
        <p:spPr>
          <a:xfrm flipV="1">
            <a:off x="2380091" y="2124635"/>
            <a:ext cx="7239" cy="942122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4582" y="1650673"/>
            <a:ext cx="362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Introduction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606573" y="3065202"/>
            <a:ext cx="9003042" cy="395452"/>
            <a:chOff x="1606573" y="3065202"/>
            <a:chExt cx="9003042" cy="395452"/>
          </a:xfrm>
        </p:grpSpPr>
        <p:grpSp>
          <p:nvGrpSpPr>
            <p:cNvPr id="11" name="Group 10"/>
            <p:cNvGrpSpPr/>
            <p:nvPr/>
          </p:nvGrpSpPr>
          <p:grpSpPr>
            <a:xfrm>
              <a:off x="1610028" y="3066758"/>
              <a:ext cx="8999587" cy="393896"/>
              <a:chOff x="1111349" y="2560320"/>
              <a:chExt cx="9083803" cy="393896"/>
            </a:xfrm>
            <a:effectLst>
              <a:glow rad="393700">
                <a:srgbClr val="009999">
                  <a:alpha val="31000"/>
                </a:srgbClr>
              </a:glow>
            </a:effectLst>
          </p:grpSpPr>
          <p:sp>
            <p:nvSpPr>
              <p:cNvPr id="8" name="Flowchart: Terminator 7"/>
              <p:cNvSpPr/>
              <p:nvPr/>
            </p:nvSpPr>
            <p:spPr>
              <a:xfrm>
                <a:off x="1111349" y="2560320"/>
                <a:ext cx="1561513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2286001" y="2560320"/>
                <a:ext cx="7673925" cy="393896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10" name="Flowchart: Terminator 9"/>
              <p:cNvSpPr/>
              <p:nvPr/>
            </p:nvSpPr>
            <p:spPr>
              <a:xfrm>
                <a:off x="8792100" y="2560320"/>
                <a:ext cx="1403052" cy="393896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4472C4">
                        <a:satMod val="175000"/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606573" y="3065202"/>
              <a:ext cx="1667014" cy="395451"/>
              <a:chOff x="1606573" y="3065202"/>
              <a:chExt cx="1667014" cy="395451"/>
            </a:xfrm>
          </p:grpSpPr>
          <p:sp>
            <p:nvSpPr>
              <p:cNvPr id="13" name="Flowchart: Terminator 12"/>
              <p:cNvSpPr/>
              <p:nvPr/>
            </p:nvSpPr>
            <p:spPr>
              <a:xfrm>
                <a:off x="1606573" y="3066757"/>
                <a:ext cx="1547036" cy="39389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white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911143" y="3065202"/>
                <a:ext cx="362444" cy="369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800">
                  <a:solidFill>
                    <a:prstClr val="black"/>
                  </a:solidFill>
                  <a:effectLst>
                    <a:glow rad="101600">
                      <a:srgbClr val="00B4B0">
                        <a:alpha val="40000"/>
                      </a:srgbClr>
                    </a:glow>
                  </a:effectLst>
                  <a:latin typeface="Champagne &amp; Limousines" panose="020B0502020202020204"/>
                </a:endParaRPr>
              </a:p>
            </p:txBody>
          </p:sp>
        </p:grpSp>
      </p:grpSp>
      <p:sp>
        <p:nvSpPr>
          <p:cNvPr id="12" name="Flowchart: Process 23"/>
          <p:cNvSpPr/>
          <p:nvPr/>
        </p:nvSpPr>
        <p:spPr>
          <a:xfrm>
            <a:off x="2896669" y="3066757"/>
            <a:ext cx="1301674" cy="39389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4" name="Straight Connector 28"/>
          <p:cNvCxnSpPr/>
          <p:nvPr/>
        </p:nvCxnSpPr>
        <p:spPr>
          <a:xfrm flipH="1" flipV="1">
            <a:off x="3565435" y="3460654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2400298" y="4402777"/>
            <a:ext cx="2735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Related</a:t>
            </a:r>
            <a:r>
              <a:rPr lang="fr-FR" sz="2800" dirty="0">
                <a:solidFill>
                  <a:schemeClr val="accent3">
                    <a:lumMod val="5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hampagne &amp; Limousines" panose="020B0502020202020204"/>
              </a:rPr>
              <a:t> Works </a:t>
            </a:r>
          </a:p>
        </p:txBody>
      </p:sp>
      <p:sp>
        <p:nvSpPr>
          <p:cNvPr id="16" name="Flowchart: Process 23"/>
          <p:cNvSpPr/>
          <p:nvPr/>
        </p:nvSpPr>
        <p:spPr>
          <a:xfrm>
            <a:off x="4186410" y="3065202"/>
            <a:ext cx="1301674" cy="396409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solidFill>
                <a:prstClr val="white"/>
              </a:solidFill>
              <a:effectLst>
                <a:glow rad="101600">
                  <a:srgbClr val="00B4B0">
                    <a:alpha val="40000"/>
                  </a:srgbClr>
                </a:glow>
              </a:effectLst>
              <a:latin typeface="Champagne &amp; Limousines" panose="020B0502020202020204"/>
            </a:endParaRPr>
          </a:p>
        </p:txBody>
      </p:sp>
      <p:cxnSp>
        <p:nvCxnSpPr>
          <p:cNvPr id="17" name="Straight Connector 28"/>
          <p:cNvCxnSpPr/>
          <p:nvPr/>
        </p:nvCxnSpPr>
        <p:spPr>
          <a:xfrm flipH="1" flipV="1">
            <a:off x="4711749" y="2089052"/>
            <a:ext cx="1" cy="942123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3524109" y="873334"/>
            <a:ext cx="30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Proposed</a:t>
            </a:r>
            <a:r>
              <a:rPr lang="fr-FR" sz="2800" dirty="0">
                <a:solidFill>
                  <a:srgbClr val="A5A5A5">
                    <a:lumMod val="50000"/>
                  </a:srgbClr>
                </a:solidFill>
                <a:effectLst>
                  <a:glow rad="101600">
                    <a:srgbClr val="4472C4">
                      <a:satMod val="175000"/>
                      <a:alpha val="40000"/>
                    </a:srgbClr>
                  </a:glow>
                </a:effectLst>
                <a:latin typeface="Champagne &amp; Limousines" panose="020B0502020202020204"/>
              </a:rPr>
              <a:t> Driver Identification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2438151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theme/theme1.xml><?xml version="1.0" encoding="utf-8"?>
<a:theme xmlns:a="http://schemas.openxmlformats.org/drawingml/2006/main" name="Thème Offic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5467</TotalTime>
  <Words>1011</Words>
  <Application>Microsoft Macintosh PowerPoint</Application>
  <PresentationFormat>Widescreen</PresentationFormat>
  <Paragraphs>323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游ゴシック</vt:lpstr>
      <vt:lpstr>Arial</vt:lpstr>
      <vt:lpstr>Arial Rounded MT Bold</vt:lpstr>
      <vt:lpstr>Baskerville Old Face</vt:lpstr>
      <vt:lpstr>Calibri</vt:lpstr>
      <vt:lpstr>Calibri Light</vt:lpstr>
      <vt:lpstr>Century Gothic</vt:lpstr>
      <vt:lpstr>Champagne &amp; Limousines</vt:lpstr>
      <vt:lpstr>Elephant</vt:lpstr>
      <vt:lpstr>Source Sans Pro</vt:lpstr>
      <vt:lpstr>Times New Roman</vt:lpstr>
      <vt:lpstr>Wingdings</vt:lpstr>
      <vt:lpstr>Thème Office</vt:lpstr>
      <vt:lpstr>1_Thème Office</vt:lpstr>
      <vt:lpstr>2_Thème Office</vt:lpstr>
      <vt:lpstr>3_Thème Office</vt:lpstr>
      <vt:lpstr>4_Thème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Identification Framework On Automotive Grade Linux</dc:title>
  <dc:creator>Utilisateur de Microsoft Office</dc:creator>
  <cp:lastModifiedBy>Abdellah EL MEKKI</cp:lastModifiedBy>
  <cp:revision>281</cp:revision>
  <dcterms:created xsi:type="dcterms:W3CDTF">2018-06-24T10:47:18Z</dcterms:created>
  <dcterms:modified xsi:type="dcterms:W3CDTF">2018-12-02T17:03:48Z</dcterms:modified>
</cp:coreProperties>
</file>